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256" r:id="rId2"/>
    <p:sldId id="603" r:id="rId3"/>
    <p:sldId id="608" r:id="rId4"/>
    <p:sldId id="609" r:id="rId5"/>
    <p:sldId id="610" r:id="rId6"/>
    <p:sldId id="612" r:id="rId7"/>
    <p:sldId id="613" r:id="rId8"/>
    <p:sldId id="614" r:id="rId9"/>
    <p:sldId id="615" r:id="rId10"/>
    <p:sldId id="616" r:id="rId11"/>
    <p:sldId id="607" r:id="rId12"/>
    <p:sldId id="605" r:id="rId13"/>
    <p:sldId id="606" r:id="rId14"/>
    <p:sldId id="604" r:id="rId15"/>
    <p:sldId id="577" r:id="rId16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FFFF00"/>
    <a:srgbClr val="FFFF66"/>
    <a:srgbClr val="FF6600"/>
    <a:srgbClr val="008080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88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5A2233-29EB-43E4-9371-53F76C9319A5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851C5B-D793-471B-BA6F-FE31CA5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3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34382B-7023-44B7-98C1-04D538674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766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5042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731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2728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1310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759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2750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AA41F6B5-472F-4C3B-AA20-1CA733630464}" type="slidenum">
              <a:rPr lang="en-US" sz="1300" b="0"/>
              <a:pPr algn="r" defTabSz="990600"/>
              <a:t>15</a:t>
            </a:fld>
            <a:endParaRPr lang="en-US" sz="1300" b="0"/>
          </a:p>
        </p:txBody>
      </p:sp>
    </p:spTree>
    <p:extLst>
      <p:ext uri="{BB962C8B-B14F-4D97-AF65-F5344CB8AC3E}">
        <p14:creationId xmlns:p14="http://schemas.microsoft.com/office/powerpoint/2010/main" val="282102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703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927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380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135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599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2219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8129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303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916113"/>
            <a:ext cx="7416800" cy="18002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altLang="zh-TW"/>
              <a:t>Click to edit Master title style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3716338"/>
            <a:ext cx="4319587" cy="2233612"/>
          </a:xfrm>
        </p:spPr>
        <p:txBody>
          <a:bodyPr anchor="ctr" anchorCtr="1"/>
          <a:lstStyle>
            <a:lvl1pPr marL="0" indent="0">
              <a:buFontTx/>
              <a:buNone/>
              <a:defRPr sz="2000">
                <a:latin typeface="Franklin Gothic Demi" pitchFamily="34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4779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85E0-AEF3-4836-9348-6FF6A8FC36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107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6207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6207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5A07-80B1-4681-BA73-FD967472B5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4450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F2985-0F27-41E1-91BF-9CD16537D8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206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AED8-0974-4D60-AEF7-8A42446B9E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2273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9E8F-ACBE-4AC9-9E32-8EFA52A893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20065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94B17-EDFD-49B1-957F-F259E85B7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84261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0B49A-71A9-4469-A9C9-99C4EE942C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6834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24FC-715C-48F7-9C0C-BC3AAEF194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5724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6035-5505-41AA-91C3-6F18F977A4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91188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E26C-563F-43AD-8D5C-E4C8B3395A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599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90E3-1E4B-47C8-A906-B958060DB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6087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052513"/>
            <a:ext cx="83470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71FA85E0-AC12-4012-A183-4FCA83ADE2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44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fld id="{04993929-405C-4F77-A73D-2CC4C37D97E9}" type="slidenum">
              <a:rPr lang="en-US" sz="1400" b="0">
                <a:latin typeface="Tahoma" pitchFamily="34" charset="0"/>
              </a:rPr>
              <a:pPr algn="l"/>
              <a:t>‹#›</a:t>
            </a:fld>
            <a:endParaRPr lang="en-US" sz="1400" b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419600"/>
            <a:ext cx="63246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دکتر محمد حسن شيرعلی شهرضا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itchFamily="2" charset="-78"/>
            </a:endParaRPr>
          </a:p>
          <a:p>
            <a:pPr algn="ctr" eaLnBrk="1" hangingPunct="1">
              <a:defRPr/>
            </a:pPr>
            <a:r>
              <a:rPr lang="fa-I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دانشگاه صنعتی </a:t>
            </a:r>
            <a:r>
              <a:rPr lang="fa-IR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اميرکبير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itchFamily="2" charset="-78"/>
            </a:endParaRP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400" y="2656850"/>
            <a:ext cx="7416800" cy="1800225"/>
          </a:xfrm>
        </p:spPr>
        <p:txBody>
          <a:bodyPr/>
          <a:lstStyle/>
          <a:p>
            <a:pPr rtl="1" eaLnBrk="1" hangingPunct="1"/>
            <a:r>
              <a:rPr lang="fa-IR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  <a:t>سیستم های بلادرنگ</a:t>
            </a:r>
            <a:br>
              <a:rPr lang="fa-IR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  <a:t>Real Time Systems</a:t>
            </a:r>
            <a:r>
              <a:rPr lang="en-US" sz="2800" b="1" dirty="0">
                <a:latin typeface="Arial" charset="0"/>
                <a:cs typeface="B Titr" pitchFamily="2" charset="-78"/>
              </a:rPr>
              <a:t/>
            </a:r>
            <a:br>
              <a:rPr lang="en-US" sz="2800" b="1" dirty="0">
                <a:latin typeface="Arial" charset="0"/>
                <a:cs typeface="B Titr" pitchFamily="2" charset="-78"/>
              </a:rPr>
            </a:br>
            <a:r>
              <a:rPr lang="fa-IR" sz="2800" dirty="0">
                <a:cs typeface="B Titr" pitchFamily="2" charset="-78"/>
              </a:rPr>
              <a:t>فصل </a:t>
            </a:r>
            <a:r>
              <a:rPr lang="fa-IR" sz="2800" dirty="0" smtClean="0">
                <a:cs typeface="B Titr" pitchFamily="2" charset="-78"/>
              </a:rPr>
              <a:t>سوم </a:t>
            </a:r>
            <a:r>
              <a:rPr lang="fa-IR" sz="2800" dirty="0">
                <a:cs typeface="B Titr" pitchFamily="2" charset="-78"/>
              </a:rPr>
              <a:t>-  </a:t>
            </a:r>
            <a:r>
              <a:rPr lang="fa-IR" sz="2800" dirty="0" smtClean="0">
                <a:cs typeface="B Titr" pitchFamily="2" charset="-78"/>
              </a:rPr>
              <a:t>مدل مرجع سیستم‌های بلادرنگ</a:t>
            </a:r>
            <a:r>
              <a:rPr lang="en-US" sz="2800" dirty="0">
                <a:cs typeface="B Titr" pitchFamily="2" charset="-78"/>
              </a:rPr>
              <a:t/>
            </a:r>
            <a:br>
              <a:rPr lang="en-US" sz="2800" dirty="0">
                <a:cs typeface="B Titr" pitchFamily="2" charset="-78"/>
              </a:rPr>
            </a:br>
            <a:r>
              <a:rPr lang="en-US" sz="2800" dirty="0">
                <a:cs typeface="B Titr" pitchFamily="2" charset="-78"/>
              </a:rPr>
              <a:t>A Reference Model </a:t>
            </a:r>
            <a:r>
              <a:rPr lang="en-US" sz="2800" dirty="0" smtClean="0">
                <a:cs typeface="B Titr" pitchFamily="2" charset="-78"/>
              </a:rPr>
              <a:t>of</a:t>
            </a:r>
            <a:r>
              <a:rPr lang="fa-IR" sz="2800" dirty="0" smtClean="0">
                <a:cs typeface="B Titr" pitchFamily="2" charset="-78"/>
              </a:rPr>
              <a:t> </a:t>
            </a:r>
            <a:r>
              <a:rPr lang="en-US" sz="2800" dirty="0" smtClean="0">
                <a:cs typeface="B Titr" pitchFamily="2" charset="-78"/>
              </a:rPr>
              <a:t>Real-Time </a:t>
            </a:r>
            <a:r>
              <a:rPr lang="en-US" sz="2800" dirty="0">
                <a:cs typeface="B Titr" pitchFamily="2" charset="-78"/>
              </a:rPr>
              <a:t>Systems</a:t>
            </a:r>
            <a:endParaRPr lang="en-US" sz="2800" b="1" dirty="0">
              <a:latin typeface="Arial" charset="0"/>
              <a:cs typeface="B Titr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2000" b="1" dirty="0" err="1">
                <a:latin typeface="Times New Roman" panose="02020603050405020304" pitchFamily="18" charset="0"/>
                <a:cs typeface="B Titr" panose="00000700000000000000" pitchFamily="2" charset="-78"/>
              </a:rPr>
              <a:t>گراف</a:t>
            </a:r>
            <a:r>
              <a:rPr lang="fa-IR" sz="20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وظایف </a:t>
            </a:r>
            <a:r>
              <a:rPr lang="fa-IR" sz="2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: </a:t>
            </a:r>
            <a:r>
              <a:rPr lang="fa-IR" sz="2000" b="1" dirty="0" err="1" smtClean="0">
                <a:latin typeface="Times New Roman" panose="02020603050405020304" pitchFamily="18" charset="0"/>
                <a:cs typeface="B Titr" panose="00000700000000000000" pitchFamily="2" charset="-78"/>
              </a:rPr>
              <a:t>محدودیت‌ها</a:t>
            </a:r>
            <a:r>
              <a:rPr lang="fa-IR" sz="2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و وابستگی‌ها</a:t>
            </a:r>
            <a:r>
              <a:rPr lang="fa-IR" sz="1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Graphs: Dependencies &amp; Constraints</a:t>
            </a:r>
            <a:endParaRPr lang="en-CA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Normally a job must wait for the completion of all immediate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predecessors; an AND constraint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Unfilled circle in the task graph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An OR constraint indicates that a job may begin after its release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if only some of the immediate predecessors have completed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Unfilled squares in the task graph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Represent conditional branches and joins by filled in circles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Represent a pair of producer/consumer jobs with a dotted edge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to 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visualize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real time systems</a:t>
            </a:r>
            <a:endParaRPr lang="fa-IR" sz="2400" b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12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پارامترهای عملکردی        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    </a:t>
            </a:r>
            <a:endParaRPr lang="en-C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Jobs may have priority, and in some cases may be interrupted by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higher priority job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job is </a:t>
            </a:r>
            <a:r>
              <a:rPr lang="en-US" sz="20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preemptable</a:t>
            </a: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its execution can be interrupted in this manner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job is non-</a:t>
            </a:r>
            <a:r>
              <a:rPr lang="en-US" sz="20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preemptable</a:t>
            </a: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it must run to completion once started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Many </a:t>
            </a:r>
            <a:r>
              <a:rPr lang="en-US" sz="2400" b="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preemptable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jobs have periods during which they cannot be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preempted; for example when accessing certain resources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 ability to preempt a job (or not) impacts the scheduling algorithm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 context switch time is the time taken to switch between jobs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Forms an overhead that must be accounted for when scheduling jobs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Response to missing a deadline can vary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Some jobs have optional parts, that can be omitted to save </a:t>
            </a:r>
            <a:r>
              <a:rPr lang="en-US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 the </a:t>
            </a:r>
            <a:r>
              <a:rPr lang="en-US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expense of </a:t>
            </a: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poorer quality result)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Usefulness of late results varies; </a:t>
            </a:r>
            <a:endParaRPr lang="en-US" sz="20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000" b="0" ker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some </a:t>
            </a: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tolerate some delay, </a:t>
            </a:r>
            <a:r>
              <a:rPr lang="en-US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 do </a:t>
            </a: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CA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3671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زمانبندی				</a:t>
            </a:r>
            <a:r>
              <a:rPr lang="en-US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 scheduled and allocated resources according to a chosen set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scheduling algorithms and resource access-control protocols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Scheduler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implements these algorithms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 scheduler specifically assigns jobs to processors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 schedule is an assignment of all jobs in the system on the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processors.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 valid schedule satisfies the following conditions: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Every processor is assigned to at most one job at any time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Every job is assigned at most one processor at any time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No job is scheduled before its release time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 total amount of processor time assigned to every job is equal to its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or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execution time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All the precedence and resource usage constraints are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9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زمانبندی</a:t>
            </a:r>
            <a:r>
              <a:rPr lang="en-US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(ادامه)			</a:t>
            </a:r>
            <a:r>
              <a:rPr lang="en-US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valid schedule is also a feasible schedule if every job meets its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constraints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rate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percentage of jobs that are executed but completed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fa-IR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endParaRPr lang="en-US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rate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percentage of jobs that are not executed at all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fa-IR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hard real time scheduling algorithm is 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the algorithm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produces a feasible schedule if the given set of jobs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feasible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fa-IR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scheduling algorithms exist: </a:t>
            </a:r>
            <a:endParaRPr lang="fa-IR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of this module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a-IR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64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خلاصه</a:t>
            </a:r>
            <a:r>
              <a:rPr lang="en-US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				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terminology and a reference model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Jobs and tasks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Processors and resources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Time and timing constraints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Hard real-time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Soft real-time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Periodic, aperiodic and sporadic tasks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Precedence constraints and dependencies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Scheduling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55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229600" cy="758825"/>
          </a:xfrm>
        </p:spPr>
        <p:txBody>
          <a:bodyPr/>
          <a:lstStyle/>
          <a:p>
            <a:pPr algn="r" rtl="1" eaLnBrk="1" hangingPunct="1"/>
            <a:r>
              <a:rPr lang="fa-IR" sz="3200" dirty="0">
                <a:cs typeface="B Titr" pitchFamily="2" charset="-78"/>
              </a:rPr>
              <a:t>مراجع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066800"/>
            <a:ext cx="8726488" cy="3810000"/>
          </a:xfrm>
          <a:prstGeom prst="rect">
            <a:avLst/>
          </a:prstGeom>
        </p:spPr>
        <p:txBody>
          <a:bodyPr/>
          <a:lstStyle/>
          <a:p>
            <a:pPr marL="609600" indent="-609600" algn="l">
              <a:spcBef>
                <a:spcPct val="20000"/>
              </a:spcBef>
              <a:defRPr/>
            </a:pPr>
            <a:endParaRPr lang="en-US" sz="2000" b="0" kern="0" dirty="0">
              <a:solidFill>
                <a:srgbClr val="0000FF"/>
              </a:solidFill>
              <a:latin typeface="+mn-lt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r>
              <a:rPr lang="fa-IR" sz="2800" b="0" dirty="0" smtClean="0">
                <a:cs typeface="B Nazanin" pitchFamily="2" charset="-78"/>
              </a:rPr>
              <a:t>1- اين </a:t>
            </a:r>
            <a:r>
              <a:rPr lang="fa-IR" sz="2800" b="0" dirty="0">
                <a:cs typeface="B Nazanin" pitchFamily="2" charset="-78"/>
              </a:rPr>
              <a:t>پاورپوينت از روی پاورپوينت مربوط به فصل </a:t>
            </a:r>
            <a:r>
              <a:rPr lang="fa-IR" sz="2800" b="0" dirty="0" smtClean="0">
                <a:cs typeface="B Nazanin" pitchFamily="2" charset="-78"/>
              </a:rPr>
              <a:t>3 </a:t>
            </a:r>
            <a:r>
              <a:rPr lang="fa-IR" sz="2800" b="0" dirty="0">
                <a:cs typeface="B Nazanin" pitchFamily="2" charset="-78"/>
              </a:rPr>
              <a:t>کتاب تهيه شده است</a:t>
            </a:r>
          </a:p>
          <a:p>
            <a:pPr algn="r" rtl="1">
              <a:spcBef>
                <a:spcPct val="20000"/>
              </a:spcBef>
              <a:defRPr/>
            </a:pPr>
            <a:r>
              <a:rPr lang="fa-IR" sz="2800" b="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فصل </a:t>
            </a:r>
            <a:r>
              <a:rPr lang="fa-IR" sz="28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3 کتاب جین لیو</a:t>
            </a:r>
            <a:endParaRPr lang="fa-IR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dirty="0"/>
              <a:t>Real-Time Systems by Jane Liu, 2000</a:t>
            </a:r>
            <a:r>
              <a:rPr lang="en-US" dirty="0" smtClean="0"/>
              <a:t>.</a:t>
            </a:r>
            <a:endParaRPr lang="en-US" sz="40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endParaRPr lang="fa-IR" dirty="0" smtClean="0"/>
          </a:p>
          <a:p>
            <a:pPr algn="l">
              <a:spcBef>
                <a:spcPct val="20000"/>
              </a:spcBef>
              <a:defRPr/>
            </a:pPr>
            <a:endParaRPr lang="en-US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l">
              <a:spcBef>
                <a:spcPct val="20000"/>
              </a:spcBef>
              <a:defRPr/>
            </a:pPr>
            <a:endParaRPr lang="en-US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endParaRPr lang="fa-IR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609600" indent="-609600" algn="l">
              <a:spcBef>
                <a:spcPct val="20000"/>
              </a:spcBef>
              <a:defRPr/>
            </a:pPr>
            <a:endParaRPr lang="fa-IR" sz="2000" b="0" kern="0" dirty="0">
              <a:solidFill>
                <a:srgbClr val="0000FF"/>
              </a:solidFill>
              <a:latin typeface="+mn-lt"/>
              <a:cs typeface="B Nazanin" pitchFamily="2" charset="-78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265176" y="5257800"/>
            <a:ext cx="84612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2"/>
                </a:solidFill>
                <a:latin typeface="+mn-lt"/>
                <a:ea typeface="新細明體" charset="-12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62424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انواع وظیفه‌ها                        </a:t>
            </a:r>
            <a:r>
              <a:rPr lang="en-US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	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Task</a:t>
            </a: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30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0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various types of task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3000" b="0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Periodic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3000" b="0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Aperiodic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3000" b="0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000" b="0" kern="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Sporadic</a:t>
            </a:r>
            <a:endParaRPr lang="fa-IR" sz="3000" b="0" kern="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endParaRPr lang="en-US" sz="3000" b="0" kern="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30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execution time patterns for the jobs in the </a:t>
            </a:r>
            <a:r>
              <a:rPr lang="en-US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fa-IR" sz="28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8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30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Must be modeled differently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3000" b="0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Differing scheduling algorithms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3000" b="0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Differing impact on system performance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3000" b="0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Differing constraints on </a:t>
            </a:r>
            <a:r>
              <a:rPr lang="en-US" sz="3000" b="0" kern="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  <a:endParaRPr lang="en-CA" sz="3000" b="0" kern="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89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وظایف دوره‌ای یا متناوب                      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Tasks</a:t>
            </a:r>
            <a:endParaRPr lang="en-C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Periodic 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set of jobs that are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executed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repeatedly at regular</a:t>
            </a:r>
            <a:b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Each periodic task </a:t>
            </a:r>
            <a:r>
              <a:rPr lang="en-US" sz="2400" b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sequence of jobs J</a:t>
            </a:r>
            <a:r>
              <a:rPr lang="en-US" sz="2400" b="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i,1 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sz="2400" b="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i,2 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sz="2400" b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i,n</a:t>
            </a:r>
            <a:r>
              <a:rPr lang="en-US" sz="2400" b="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The phase of a task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release time r</a:t>
            </a:r>
            <a:r>
              <a:rPr lang="en-US" sz="2400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i,1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first job J</a:t>
            </a:r>
            <a:r>
              <a:rPr lang="en-US" sz="2400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i,1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task. It is denoted by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2400" b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(“phi”)</a:t>
            </a:r>
            <a:b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The period p</a:t>
            </a:r>
            <a:r>
              <a:rPr lang="en-US" sz="2400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task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length of time intervals between release times of two consecutive jobs</a:t>
            </a:r>
            <a:b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The execution time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task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maximum execution time of all jobs in the periodic task</a:t>
            </a:r>
            <a:b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The period and execution time of every periodic task in the system are known with reasonable accuracy at all times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18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86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وظایف فوق دوره‌ای                 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Hyper-Periodic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endParaRPr lang="en-C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hyper-period of a set of periodic tasks is the least 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multiple (LCM)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periods:</a:t>
            </a:r>
            <a:endParaRPr lang="en-US" sz="2400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 =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LCM(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2, …, 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Time after which the pattern of job release/execution times starts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fa-I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limiting analysis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endParaRPr lang="fa-IR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8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Example</a:t>
            </a:r>
            <a:r>
              <a:rPr lang="en-US" sz="28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baseline="-25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2" y="3352800"/>
            <a:ext cx="843184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02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بکارگیری                                                  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</a:t>
            </a:r>
            <a:endParaRPr lang="en-C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ratio u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400" b="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utilization of task T </a:t>
            </a:r>
            <a:r>
              <a:rPr lang="en-US" sz="24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The fraction of time a periodic task with period pi and execution time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keeps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processor busy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utilization of a system is the sum of the utilizations of all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 in a system: U = Σ </a:t>
            </a:r>
            <a:r>
              <a:rPr lang="en-US" sz="2400" b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0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usually assume the relative deadline for the jobs in a task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equal to the period of the task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It can sometimes be shorter than the period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slack time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useful, real-world, systems fit this model; and it is easy to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about such periodic </a:t>
            </a:r>
            <a:r>
              <a:rPr lang="en-US" sz="24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endParaRPr lang="fa-IR" sz="2400" b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53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موردی </a:t>
            </a:r>
            <a:r>
              <a:rPr lang="fa-IR" sz="32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 نامتناوب   </a:t>
            </a: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Sporadic and Aperiodic</a:t>
            </a:r>
            <a:endParaRPr lang="en-C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real-time systems are required to respond to external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jobs resulting from such events are sporadic or aperiodic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sporadic job has a hard deadlines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An aperiodic job has either a soft deadline or no deadline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release time for sporadic or aperiodic jobs can be modeled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random variable with some probability distribution, A(x)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A(x) gives the probability that the release time of the job is not later than x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Alternatively, if discussing a stream of 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sporadic/aperiodic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jobs, A(x) can be viewed as the 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distribution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inter-release times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0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[Note: sometimes the terms arrival time (or inter-arrival time) are used instead of </a:t>
            </a:r>
            <a:r>
              <a:rPr lang="en-US" sz="20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time</a:t>
            </a:r>
            <a:r>
              <a:rPr lang="en-US" sz="20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due to their common use in queuing theory</a:t>
            </a:r>
            <a:r>
              <a:rPr lang="en-US" sz="20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fa-IR" sz="2000" b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08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مدل سازی وظایف موردی  و نامتناوب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Sporadic and Aperiodic Tasks</a:t>
            </a:r>
            <a:endParaRPr lang="en-C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 set of jobs that execute at irregular time intervals comprise a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sporadic or aperiodic task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Each sporadic/aperiodic task is a stream </a:t>
            </a:r>
            <a:endParaRPr lang="en-US" sz="24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of </a:t>
            </a:r>
            <a:r>
              <a:rPr lang="en-US" sz="24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sporadic/aperiodic jobs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inter-arrival times between consecutive jobs in such a task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vary widely according to probability distribution A(x) and can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arbitrarily small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Similarly, the execution times of jobs are identically distributed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variables with some probability distribution B(x)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Sporadic and aperiodic tasks occur in some real-time systems, and </a:t>
            </a:r>
            <a:r>
              <a:rPr lang="en-US" sz="2400" b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 complicate </a:t>
            </a:r>
            <a:r>
              <a:rPr lang="en-US" sz="24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modelling and reasoning</a:t>
            </a:r>
            <a:endParaRPr lang="fa-IR" sz="2000" b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3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محدودیت‌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و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وابستگی‌ اولویت ها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Precedence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 and Dependencies</a:t>
            </a:r>
            <a:endParaRPr lang="en-C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The jobs in a task, whether periodic, aperiodic or sporadic, may 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constrained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execute in a particular order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This is known as a precedence constraint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job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predecessor of another job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successor of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cannot begin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 until the execution of Ji completes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Denote this by saying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immediate predecessor of J k if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there is no other job J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independent when neither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 job with a precedence constraint becomes ready for execution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when its release time has passed and when all predecessors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completed</a:t>
            </a:r>
            <a:endParaRPr lang="fa-IR" sz="2000" b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32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r" rtl="1" eaLnBrk="1" hangingPunct="1"/>
            <a:r>
              <a:rPr lang="fa-IR" sz="2400" b="1" dirty="0" err="1" smtClean="0">
                <a:latin typeface="Times New Roman" panose="02020603050405020304" pitchFamily="18" charset="0"/>
                <a:cs typeface="B Titr" panose="00000700000000000000" pitchFamily="2" charset="-78"/>
              </a:rPr>
              <a:t>گراف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وظایف                                                                     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Graphs</a:t>
            </a:r>
            <a:endParaRPr lang="en-C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represent the precedence constraints among jobs in a set J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directed graph G = (J, &lt;)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Each node represents a job represented; a directed edge goes from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a-I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immediate predecessor of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fa-IR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fa-IR" sz="2000" b="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75980"/>
            <a:ext cx="7041081" cy="35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09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owerpoint_template">
  <a:themeElements>
    <a:clrScheme name="1_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owerpoint_templat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16882</TotalTime>
  <Words>1232</Words>
  <Application>Microsoft Office PowerPoint</Application>
  <PresentationFormat>نمایش روی پرده (4:3)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نوع خط بکاربرده شده</vt:lpstr>
      </vt:variant>
      <vt:variant>
        <vt:i4>8</vt:i4>
      </vt:variant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15</vt:i4>
      </vt:variant>
    </vt:vector>
  </HeadingPairs>
  <TitlesOfParts>
    <vt:vector size="24" baseType="lpstr">
      <vt:lpstr>新細明體</vt:lpstr>
      <vt:lpstr>Arial</vt:lpstr>
      <vt:lpstr>B Nazanin</vt:lpstr>
      <vt:lpstr>B Titr</vt:lpstr>
      <vt:lpstr>Franklin Gothic Book</vt:lpstr>
      <vt:lpstr>Franklin Gothic Demi</vt:lpstr>
      <vt:lpstr>Tahoma</vt:lpstr>
      <vt:lpstr>Times New Roman</vt:lpstr>
      <vt:lpstr>1_powerpoint_template</vt:lpstr>
      <vt:lpstr>سیستم های بلادرنگ Real Time Systems فصل سوم -  مدل مرجع سیستم‌های بلادرنگ A Reference Model of Real-Time Systems</vt:lpstr>
      <vt:lpstr>انواع وظیفه‌ها                          Types of Task</vt:lpstr>
      <vt:lpstr>وظایف دوره‌ای یا متناوب                       Periodic Tasks</vt:lpstr>
      <vt:lpstr>وظایف فوق دوره‌ای                  Hyper-Periodic Tasks</vt:lpstr>
      <vt:lpstr>بکارگیری                                                   Utilization</vt:lpstr>
      <vt:lpstr>موردی  و نامتناوب    Sporadic and Aperiodic</vt:lpstr>
      <vt:lpstr>مدل سازی وظایف موردی  و نامتناوبModelling Sporadic and Aperiodic Tasks</vt:lpstr>
      <vt:lpstr>محدودیت‌ و وابستگی‌ اولویت ها Precedence Constraints and Dependencies</vt:lpstr>
      <vt:lpstr>گراف وظایف                                                                          Task Graphs</vt:lpstr>
      <vt:lpstr>گراف وظایف : محدودیت‌ها و وابستگی‌ها Task Graphs: Dependencies &amp; Constraints</vt:lpstr>
      <vt:lpstr>پارامترهای عملکردی         Functional Parameters     </vt:lpstr>
      <vt:lpstr>زمانبندی      Scheduling</vt:lpstr>
      <vt:lpstr>زمانبندی  (ادامه)     Scheduling</vt:lpstr>
      <vt:lpstr>خلاصه      Summary</vt:lpstr>
      <vt:lpstr>مراجع</vt:lpstr>
    </vt:vector>
  </TitlesOfParts>
  <Company>AUT.AC.IR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طراحی نرم‌افزار پیشرفته</dc:title>
  <dc:creator>M. Hassan Shirali-Shahreza</dc:creator>
  <cp:lastModifiedBy>حسن شیرعلی شهرضا</cp:lastModifiedBy>
  <cp:revision>1989</cp:revision>
  <cp:lastPrinted>2013-04-15T06:01:34Z</cp:lastPrinted>
  <dcterms:created xsi:type="dcterms:W3CDTF">2003-12-15T19:40:56Z</dcterms:created>
  <dcterms:modified xsi:type="dcterms:W3CDTF">2019-02-18T15:30:21Z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