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603" r:id="rId3"/>
    <p:sldId id="666" r:id="rId4"/>
    <p:sldId id="667" r:id="rId5"/>
    <p:sldId id="668" r:id="rId6"/>
    <p:sldId id="663" r:id="rId7"/>
    <p:sldId id="665" r:id="rId8"/>
    <p:sldId id="670" r:id="rId9"/>
    <p:sldId id="671" r:id="rId10"/>
    <p:sldId id="673" r:id="rId11"/>
    <p:sldId id="674" r:id="rId12"/>
    <p:sldId id="675" r:id="rId13"/>
    <p:sldId id="669" r:id="rId14"/>
    <p:sldId id="676" r:id="rId15"/>
    <p:sldId id="677" r:id="rId16"/>
    <p:sldId id="678" r:id="rId17"/>
    <p:sldId id="577" r:id="rId18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FFFF00"/>
    <a:srgbClr val="FFFF66"/>
    <a:srgbClr val="FF6600"/>
    <a:srgbClr val="00808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8" autoAdjust="0"/>
  </p:normalViewPr>
  <p:slideViewPr>
    <p:cSldViewPr>
      <p:cViewPr varScale="1">
        <p:scale>
          <a:sx n="63" d="100"/>
          <a:sy n="63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5A2233-29EB-43E4-9371-53F76C9319A5}" type="datetimeFigureOut">
              <a:rPr lang="en-US"/>
              <a:pPr>
                <a:defRPr/>
              </a:pPr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851C5B-D793-471B-BA6F-FE31CA5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3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4382B-7023-44B7-98C1-04D53867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504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A41F6B5-472F-4C3B-AA20-1CA733630464}" type="slidenum">
              <a:rPr lang="en-US" sz="1300" b="0"/>
              <a:pPr algn="r" defTabSz="990600"/>
              <a:t>17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282102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779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85E0-AEF3-4836-9348-6FF6A8FC36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107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5A07-80B1-4681-BA73-FD967472B5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4450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2985-0F27-41E1-91BF-9CD16537D8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206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ED8-0974-4D60-AEF7-8A42446B9E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227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E8F-ACBE-4AC9-9E32-8EFA52A893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2006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4B17-EDFD-49B1-957F-F259E85B7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426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B49A-71A9-4469-A9C9-99C4EE942C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6834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4FC-715C-48F7-9C0C-BC3AAEF194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724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6035-5505-41AA-91C3-6F18F977A4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118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E26C-563F-43AD-8D5C-E4C8B3395A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599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90E3-1E4B-47C8-A906-B958060DB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087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71FA85E0-AC12-4012-A183-4FCA83ADE2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fld id="{04993929-405C-4F77-A73D-2CC4C37D97E9}" type="slidenum">
              <a:rPr lang="en-US" sz="1400" b="0">
                <a:latin typeface="Tahoma" pitchFamily="34" charset="0"/>
              </a:rPr>
              <a:pPr algn="l"/>
              <a:t>‹#›</a:t>
            </a:fld>
            <a:endParaRPr lang="en-US" sz="1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19600"/>
            <a:ext cx="6324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دکتر محمد حسن شيرعلی شهرضا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دانشگاه صنعتی </a:t>
            </a:r>
            <a:r>
              <a:rPr lang="fa-IR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اميرکبير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656850"/>
            <a:ext cx="7416800" cy="1800225"/>
          </a:xfrm>
        </p:spPr>
        <p:txBody>
          <a:bodyPr/>
          <a:lstStyle/>
          <a:p>
            <a:pPr rtl="1" eaLnBrk="1" hangingPunct="1"/>
            <a: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سیستم های بلادرنگ</a:t>
            </a:r>
            <a:b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Real Time Systems</a:t>
            </a:r>
            <a:r>
              <a:rPr lang="en-US" sz="2800" b="1" dirty="0">
                <a:latin typeface="Arial" charset="0"/>
                <a:cs typeface="B Titr" pitchFamily="2" charset="-78"/>
              </a:rPr>
              <a:t/>
            </a:r>
            <a:br>
              <a:rPr lang="en-US" sz="2800" b="1" dirty="0">
                <a:latin typeface="Arial" charset="0"/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فصل </a:t>
            </a:r>
            <a:r>
              <a:rPr lang="fa-IR" sz="2800" dirty="0" smtClean="0">
                <a:cs typeface="B Titr" pitchFamily="2" charset="-78"/>
              </a:rPr>
              <a:t>دوم </a:t>
            </a:r>
            <a:r>
              <a:rPr lang="fa-IR" sz="2800" dirty="0">
                <a:cs typeface="B Titr" pitchFamily="2" charset="-78"/>
              </a:rPr>
              <a:t>-  </a:t>
            </a:r>
            <a:r>
              <a:rPr lang="fa-IR" sz="2800" dirty="0" smtClean="0">
                <a:cs typeface="B Titr" pitchFamily="2" charset="-78"/>
              </a:rPr>
              <a:t>سیستم‌های بلادرنگ نرم و سخت 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>
                <a:cs typeface="B Titr" pitchFamily="2" charset="-78"/>
              </a:rPr>
              <a:t>Hard versus Soft</a:t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>
                <a:cs typeface="B Titr" pitchFamily="2" charset="-78"/>
              </a:rPr>
              <a:t>Real-Time Systems</a:t>
            </a:r>
            <a:r>
              <a:rPr lang="en-US" sz="2800" dirty="0" smtClean="0">
                <a:cs typeface="B Titr" pitchFamily="2" charset="-78"/>
              </a:rPr>
              <a:t/>
            </a:r>
            <a:br>
              <a:rPr lang="en-US" sz="2800" dirty="0" smtClean="0">
                <a:cs typeface="B Titr" pitchFamily="2" charset="-78"/>
              </a:rPr>
            </a:br>
            <a:endParaRPr lang="en-US" sz="2800" b="1" dirty="0">
              <a:latin typeface="Arial" charset="0"/>
              <a:cs typeface="B Titr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مثال برای ضرب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الاجل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مهلت</a:t>
            </a:r>
            <a:r>
              <a:rPr lang="fa-IR" sz="28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 EXAMPLE</a:t>
            </a:r>
            <a:endParaRPr lang="en-C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system to monitor and control a heating furnace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system to monitor and control a heating furnace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system takes 20ms to initialize when turned 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After initialization, every 100 </a:t>
            </a:r>
            <a:r>
              <a:rPr lang="en-US" sz="24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system: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Samples and reads the temperature sensor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Computes the control-law for the furnace to process temperature readings,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correct flow rates of fuel, air and coolant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Adjusts flow rates to match computed values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periodic computations can be stated in terms of release times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jobs computing the control-law: J0, J1, …, </a:t>
            </a:r>
            <a:r>
              <a:rPr lang="en-US" sz="24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release time of </a:t>
            </a:r>
            <a:r>
              <a:rPr lang="en-US" sz="24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20 + (k × 100) </a:t>
            </a:r>
            <a:r>
              <a:rPr lang="en-US" sz="24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3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مثال برای ضرب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الاجل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مهلت</a:t>
            </a:r>
            <a:r>
              <a:rPr lang="fa-IR" sz="28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 EXAMPLE</a:t>
            </a:r>
            <a:endParaRPr lang="en-C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system to monitor and control a heating furnace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2" y="2657349"/>
            <a:ext cx="8405812" cy="21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1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مثال برای ضرب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الاجل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مهلت</a:t>
            </a:r>
            <a:r>
              <a:rPr lang="fa-IR" sz="28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 EXAMPLE</a:t>
            </a:r>
            <a:endParaRPr lang="en-C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Alternatively, each control-law computation may be required to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sooner </a:t>
            </a:r>
            <a:endParaRPr lang="en-US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i.e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relative deadline is smaller than the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between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jobs, allowing some slack time for other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Slack time : the difference between the completion time and the earliest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completion time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92845"/>
            <a:ext cx="7542275" cy="32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سیستم‌های بلادرنگ سخت		</a:t>
            </a:r>
            <a:r>
              <a:rPr lang="fa-IR" sz="26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CA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firmness of timing constraints affects how we reason about,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engineer, the system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real-time: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job must never miss its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timing constraint is hard if the failure to meet it is considered a fatal error;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a-IR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upon the functional criticality of a job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timing constraint is hard if the usefulness of the results falls off abruptly (or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a-IR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negative) at the deadline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timing constraint is hard if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a-IR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validation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(formal proof or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</a:t>
            </a:r>
            <a:r>
              <a:rPr lang="fa-IR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the system always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meets its timing constraint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4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سیستم‌های بلادرنگ نرم		</a:t>
            </a:r>
            <a:r>
              <a:rPr lang="fa-IR" sz="26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Real-Time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CA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If some deadlines can be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missed occasionally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acceptably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probability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statistical constraint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4893747" cy="3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92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سیستم‌های بلادرنگ</a:t>
            </a:r>
            <a:r>
              <a:rPr lang="en-US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سخت و نرم</a:t>
            </a:r>
            <a:r>
              <a:rPr lang="en-US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</a:t>
            </a:r>
            <a:r>
              <a:rPr lang="en-US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Hard Vs.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Real-Time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there may be no advantage in completing a job early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better to keep jitter (variation in timing) in the response times of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stream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jobs small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Timing constraints can be expressed in many ways: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Deterministic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e.g. the relative deadline of every control-law computation is 50 </a:t>
            </a:r>
            <a:r>
              <a:rPr lang="en-US" sz="24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time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 most 1 out of 5 consecutive control-law computations exceeds 50ms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Probabilistic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e.g. the probability of the response time exceeding 50 </a:t>
            </a:r>
            <a:r>
              <a:rPr lang="en-US" sz="24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 than 0.2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 terms of some usefulness function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e.g. the usefulness of every control-law computation is at least 0.8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[In practice, usually deterministic constraints, since easy to validate]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32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سیستم‌های بلادرنگ</a:t>
            </a:r>
            <a:r>
              <a:rPr lang="en-US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سخت و نرم</a:t>
            </a:r>
            <a:r>
              <a:rPr lang="en-US" sz="3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</a:t>
            </a:r>
            <a:r>
              <a:rPr lang="en-US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Hard Vs.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Real-Time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real-time: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control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Railway signaling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Anti-lock brakes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trading system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DVD player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Mobile phone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758825"/>
          </a:xfrm>
        </p:spPr>
        <p:txBody>
          <a:bodyPr/>
          <a:lstStyle/>
          <a:p>
            <a:pPr algn="r" rtl="1" eaLnBrk="1" hangingPunct="1"/>
            <a:r>
              <a:rPr lang="fa-IR" sz="3200" dirty="0">
                <a:cs typeface="B Titr" pitchFamily="2" charset="-78"/>
              </a:rPr>
              <a:t>مراجع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066800"/>
            <a:ext cx="8726488" cy="3810000"/>
          </a:xfrm>
          <a:prstGeom prst="rect">
            <a:avLst/>
          </a:prstGeom>
        </p:spPr>
        <p:txBody>
          <a:bodyPr/>
          <a:lstStyle/>
          <a:p>
            <a:pPr marL="609600" indent="-609600" algn="l"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r>
              <a:rPr lang="fa-IR" sz="2800" b="0" dirty="0" smtClean="0">
                <a:cs typeface="B Nazanin" pitchFamily="2" charset="-78"/>
              </a:rPr>
              <a:t>1- اين </a:t>
            </a:r>
            <a:r>
              <a:rPr lang="fa-IR" sz="2800" b="0" dirty="0">
                <a:cs typeface="B Nazanin" pitchFamily="2" charset="-78"/>
              </a:rPr>
              <a:t>پاورپوينت از روی پاورپوينت مربوط به فصل </a:t>
            </a:r>
            <a:r>
              <a:rPr lang="fa-IR" sz="2800" b="0" dirty="0" smtClean="0">
                <a:cs typeface="B Nazanin" pitchFamily="2" charset="-78"/>
              </a:rPr>
              <a:t>2 </a:t>
            </a:r>
            <a:r>
              <a:rPr lang="fa-IR" sz="2800" b="0" dirty="0">
                <a:cs typeface="B Nazanin" pitchFamily="2" charset="-78"/>
              </a:rPr>
              <a:t>کتاب تهيه شده است</a:t>
            </a:r>
          </a:p>
          <a:p>
            <a:pPr algn="r" rtl="1">
              <a:spcBef>
                <a:spcPct val="20000"/>
              </a:spcBef>
              <a:defRPr/>
            </a:pPr>
            <a:r>
              <a:rPr lang="fa-IR" sz="2800" b="0" ker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فصل </a:t>
            </a:r>
            <a:r>
              <a:rPr lang="fa-IR" sz="2800" b="0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2 </a:t>
            </a:r>
            <a:r>
              <a:rPr lang="fa-IR" sz="28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کتاب جین </a:t>
            </a:r>
            <a:r>
              <a:rPr lang="fa-IR" sz="2800" b="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لیو</a:t>
            </a: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dirty="0"/>
              <a:t>Real-Time Systems by Jane Liu, 2000</a:t>
            </a:r>
            <a:r>
              <a:rPr lang="en-US" dirty="0" smtClean="0"/>
              <a:t>.</a:t>
            </a:r>
            <a:endParaRPr lang="en-US" sz="40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dirty="0" smtClean="0"/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609600" indent="-609600" algn="l">
              <a:spcBef>
                <a:spcPct val="20000"/>
              </a:spcBef>
              <a:defRPr/>
            </a:pPr>
            <a:endParaRPr lang="fa-IR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265176" y="5257800"/>
            <a:ext cx="84612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2424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کارها و پردازنده‌ها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PROCESSORS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Job: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unit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 that is scheduled and executed by the system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of a control law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of a FFT (Fast Fourier Transform) of sensor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transmission of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</a:p>
          <a:p>
            <a:pPr marL="400050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of a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executed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(operating)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•A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job executes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some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all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resources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processors</a:t>
            </a:r>
            <a:endParaRPr lang="en-CA" sz="24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•A Task: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related jobs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jointly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some system function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9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کارها و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وظایف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Tasks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job is a unit of work that is scheduled and executed by a system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unit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 that is scheduled and executed by the system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control-law, 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FFT on sensor data,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a data packet, 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task is a set of related jobs which jointly provide some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fa-IR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jobs that constitute the “maintain constant altitude” task, keeping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fa-IR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airplane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flying at a constant altitude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6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پردازنده‌ها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	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PROCESSORS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processor :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job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or 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executed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operating system – on a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 and may depend on some resources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processor, P, is an active component on which jobs scheduled</a:t>
            </a: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Threads scheduled on a CPU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Data scheduled on a transmission link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Read/write requests scheduled to a disk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Transactions scheduled on a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 has a speed attribute which determines the rate of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 job makes toward completion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represent instructions-per-second for a CPU, bandwidth of a network, etc.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Two processors are of the same type if they are functionally identical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interchangeably</a:t>
            </a: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86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منابع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          		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     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resource, R, is a passive entity upon which jobs may depend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memory, sequence numbers, </a:t>
            </a:r>
            <a:r>
              <a:rPr lang="en-US" sz="24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mutexes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database locks, etc.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have different types and sizes, but do not have a speed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reusable, and are not consumed by use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1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زمان آماده شدن          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	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TIMES</a:t>
            </a: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release time of a job is the instant of time at which the job becomes available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a-IR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job can be scheduled and executed at any time at or after its release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data and control dependency conditions are met</a:t>
            </a:r>
            <a:endParaRPr lang="en-US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CA" sz="22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monitors and controls several </a:t>
            </a:r>
            <a:r>
              <a:rPr 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furnaces</a:t>
            </a:r>
            <a:endParaRPr lang="fa-IR" sz="22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samples and reads each temperature sensor every 100 </a:t>
            </a:r>
            <a:r>
              <a:rPr lang="en-US" sz="22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places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sampled readings in memory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computes the control law of each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2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process the temperature readings and determine flow rates of fuel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coolant. </a:t>
            </a:r>
            <a:endParaRPr lang="fa-IR" sz="22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begins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control-law computation at time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msec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release time of the job </a:t>
            </a:r>
            <a:r>
              <a:rPr lang="en-US" sz="22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fa-IR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job stream is 20 + k × 100 </a:t>
            </a:r>
            <a:r>
              <a:rPr lang="en-US" sz="22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k = 0, 1, . . .. </a:t>
            </a:r>
            <a:endParaRPr lang="fa-IR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6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زمان آماده شدن و زمان پاسخ    </a:t>
            </a:r>
            <a:r>
              <a:rPr lang="fa-IR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and Response Time</a:t>
            </a:r>
            <a:endParaRPr lang="en-C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instant in time when a job becomes available</a:t>
            </a:r>
            <a:r>
              <a:rPr lang="fa-IR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time 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time from the release time of the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to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instant when it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Not the same as execution time, since may not execute continually</a:t>
            </a:r>
            <a:endParaRPr lang="fa-IR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50" y="3886200"/>
            <a:ext cx="7400657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0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ضرب الاجل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مهلت		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</a:t>
            </a: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deadline: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deadline of a job is the instant of time by which its execution is required to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completed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that a job has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deadline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its deadline is at </a:t>
            </a:r>
            <a:r>
              <a:rPr lang="en-US" sz="2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infinity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78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ضرب الاجل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یا مهلت		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</a:t>
            </a: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instant at which a job completes execution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deadline: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allowable job response time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a-IR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deadline: </a:t>
            </a:r>
            <a:r>
              <a:rPr lang="en-US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 of time by which a job is required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completed (often called simply the deadline)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absolute deadline = release time + relative deadline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Feasible interval for a job Ji is the interval ( </a:t>
            </a:r>
            <a:r>
              <a:rPr lang="en-US" sz="22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]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Deadlines are examples of timing constraints</a:t>
            </a:r>
            <a:endParaRPr lang="en-US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65346"/>
            <a:ext cx="5280194" cy="28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66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_template">
  <a:themeElements>
    <a:clrScheme name="1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16556</TotalTime>
  <Words>1276</Words>
  <Application>Microsoft Office PowerPoint</Application>
  <PresentationFormat>On-screen Show (4:3)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新細明體</vt:lpstr>
      <vt:lpstr>Arial</vt:lpstr>
      <vt:lpstr>B Nazanin</vt:lpstr>
      <vt:lpstr>B Titr</vt:lpstr>
      <vt:lpstr>Franklin Gothic Book</vt:lpstr>
      <vt:lpstr>Franklin Gothic Demi</vt:lpstr>
      <vt:lpstr>Tahoma</vt:lpstr>
      <vt:lpstr>Times New Roman</vt:lpstr>
      <vt:lpstr>1_powerpoint_template</vt:lpstr>
      <vt:lpstr>سیستم های بلادرنگ Real Time Systems فصل دوم -  سیستم‌های بلادرنگ نرم و سخت  Hard versus Soft Real-Time Systems </vt:lpstr>
      <vt:lpstr>کارها و پردازنده‌ها  JOBS AND PROCESSORS</vt:lpstr>
      <vt:lpstr>کارها و وظایف                         Jobs and Tasks</vt:lpstr>
      <vt:lpstr>پردازنده‌ها     PROCESSORS</vt:lpstr>
      <vt:lpstr>منابع                      RESOURCES</vt:lpstr>
      <vt:lpstr>زمان آماده شدن                     RELEASE TIMES</vt:lpstr>
      <vt:lpstr>زمان آماده شدن و زمان پاسخ     Release and Response Time</vt:lpstr>
      <vt:lpstr>ضرب الاجل یا مهلت    DEADLINES</vt:lpstr>
      <vt:lpstr>ضرب الاجل یا مهلت    DEADLINES</vt:lpstr>
      <vt:lpstr>مثال برای ضرب الاجل یا مهلت DEADLINES EXAMPLE</vt:lpstr>
      <vt:lpstr>مثال برای ضرب الاجل یا مهلت DEADLINES EXAMPLE</vt:lpstr>
      <vt:lpstr>مثال برای ضرب الاجل یا مهلت DEADLINES EXAMPLE</vt:lpstr>
      <vt:lpstr>سیستم‌های بلادرنگ سخت   Hard Real-Time Systems</vt:lpstr>
      <vt:lpstr>سیستم‌های بلادرنگ نرم   Soft Real-Time Systems</vt:lpstr>
      <vt:lpstr>سیستم‌های بلادرنگ سخت و نرم  Hard Vs. Soft Real-Time Systems</vt:lpstr>
      <vt:lpstr>سیستم‌های بلادرنگ سخت و نرم  Hard Vs. Soft Real-Time Systems</vt:lpstr>
      <vt:lpstr>مراجع</vt:lpstr>
    </vt:vector>
  </TitlesOfParts>
  <Company>AUT.AC.IR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نرم‌افزار پیشرفته</dc:title>
  <dc:creator>M. Hassan Shirali-Shahreza</dc:creator>
  <cp:lastModifiedBy>Dr Shahreza</cp:lastModifiedBy>
  <cp:revision>1965</cp:revision>
  <cp:lastPrinted>2013-04-15T06:01:34Z</cp:lastPrinted>
  <dcterms:created xsi:type="dcterms:W3CDTF">2003-12-15T19:40:56Z</dcterms:created>
  <dcterms:modified xsi:type="dcterms:W3CDTF">2019-02-16T12:08:22Z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