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handoutMasterIdLst>
    <p:handoutMasterId r:id="rId19"/>
  </p:handoutMasterIdLst>
  <p:sldIdLst>
    <p:sldId id="256" r:id="rId2"/>
    <p:sldId id="603" r:id="rId3"/>
    <p:sldId id="663" r:id="rId4"/>
    <p:sldId id="664" r:id="rId5"/>
    <p:sldId id="647" r:id="rId6"/>
    <p:sldId id="665" r:id="rId7"/>
    <p:sldId id="648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577" r:id="rId17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FFFF00"/>
    <a:srgbClr val="FFFF66"/>
    <a:srgbClr val="FF6600"/>
    <a:srgbClr val="008080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88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5A2233-29EB-43E4-9371-53F76C9319A5}" type="datetimeFigureOut">
              <a:rPr lang="en-US"/>
              <a:pPr>
                <a:defRPr/>
              </a:pPr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851C5B-D793-471B-BA6F-FE31CA5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31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34382B-7023-44B7-98C1-04D538674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766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504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60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45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a-IR"/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 defTabSz="990600"/>
            <a:fld id="{AA41F6B5-472F-4C3B-AA20-1CA733630464}" type="slidenum">
              <a:rPr lang="en-US" sz="1300" b="0"/>
              <a:pPr algn="r" defTabSz="990600"/>
              <a:t>16</a:t>
            </a:fld>
            <a:endParaRPr lang="en-US" sz="1300" b="0"/>
          </a:p>
        </p:txBody>
      </p:sp>
    </p:spTree>
    <p:extLst>
      <p:ext uri="{BB962C8B-B14F-4D97-AF65-F5344CB8AC3E}">
        <p14:creationId xmlns:p14="http://schemas.microsoft.com/office/powerpoint/2010/main" val="282102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1916113"/>
            <a:ext cx="7416800" cy="18002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altLang="zh-TW"/>
              <a:t>Click to edit Master title style 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6463" y="3716338"/>
            <a:ext cx="4319587" cy="2233612"/>
          </a:xfrm>
        </p:spPr>
        <p:txBody>
          <a:bodyPr anchor="ctr" anchorCtr="1"/>
          <a:lstStyle>
            <a:lvl1pPr marL="0" indent="0">
              <a:buFontTx/>
              <a:buNone/>
              <a:defRPr sz="2000">
                <a:latin typeface="Franklin Gothic Demi" pitchFamily="34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47798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885E0-AEF3-4836-9348-6FF6A8FC364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110792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317500"/>
            <a:ext cx="2105025" cy="6207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317500"/>
            <a:ext cx="6165850" cy="6207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5A07-80B1-4681-BA73-FD967472B56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44507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63" y="317500"/>
            <a:ext cx="8229600" cy="758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F2985-0F27-41E1-91BF-9CD16537D8D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52065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2AED8-0974-4D60-AEF7-8A42446B9EF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52273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E8F-ACBE-4AC9-9E32-8EFA52A8938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20065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463" y="1052513"/>
            <a:ext cx="4097337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97338" cy="5472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94B17-EDFD-49B1-957F-F259E85B7B5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842614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0B49A-71A9-4469-A9C9-99C4EE942C0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568346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B24FC-715C-48F7-9C0C-BC3AAEF1942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57244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B6035-5505-41AA-91C3-6F18F977A4C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91188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8E26C-563F-43AD-8D5C-E4C8B3395A1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599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A90E3-1E4B-47C8-A906-B958060DB80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60879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17500"/>
            <a:ext cx="82296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8463" y="1052513"/>
            <a:ext cx="834707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1513" y="6616700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</a:lstStyle>
          <a:p>
            <a:pPr>
              <a:defRPr/>
            </a:pPr>
            <a:fld id="{71FA85E0-AC12-4012-A183-4FCA83ADE2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6553200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fld id="{04993929-405C-4F77-A73D-2CC4C37D97E9}" type="slidenum">
              <a:rPr lang="en-US" sz="1400" b="0">
                <a:latin typeface="Tahoma" pitchFamily="34" charset="0"/>
              </a:rPr>
              <a:pPr algn="l"/>
              <a:t>‹#›</a:t>
            </a:fld>
            <a:endParaRPr lang="en-US" sz="1400" b="0"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transition>
    <p:fad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Dem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4419600"/>
            <a:ext cx="6324600" cy="1447800"/>
          </a:xfrm>
        </p:spPr>
        <p:txBody>
          <a:bodyPr/>
          <a:lstStyle/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دکتر محمد حسن شيرعلی شهرضا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algn="ctr" eaLnBrk="1" hangingPunct="1">
              <a:defRPr/>
            </a:pPr>
            <a:r>
              <a:rPr lang="fa-I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دانشگاه صنعتی </a:t>
            </a:r>
            <a:r>
              <a:rPr lang="fa-IR" b="1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B Titr" pitchFamily="2" charset="-78"/>
              </a:rPr>
              <a:t>اميرکبير</a:t>
            </a:r>
            <a:endParaRPr lang="en-US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B Titr" pitchFamily="2" charset="-78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2400" y="2656850"/>
            <a:ext cx="7416800" cy="1800225"/>
          </a:xfrm>
        </p:spPr>
        <p:txBody>
          <a:bodyPr/>
          <a:lstStyle/>
          <a:p>
            <a:pPr rtl="1" eaLnBrk="1" hangingPunct="1"/>
            <a:r>
              <a:rPr lang="fa-IR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  <a:t>سیستم های بلادرنگ</a:t>
            </a:r>
            <a:br>
              <a:rPr lang="fa-IR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charset="0"/>
                <a:cs typeface="B Titr" pitchFamily="2" charset="-78"/>
              </a:rPr>
              <a:t>Real Time Systems</a:t>
            </a:r>
            <a:r>
              <a:rPr lang="en-US" sz="2800" b="1" dirty="0">
                <a:latin typeface="Arial" charset="0"/>
                <a:cs typeface="B Titr" pitchFamily="2" charset="-78"/>
              </a:rPr>
              <a:t/>
            </a:r>
            <a:br>
              <a:rPr lang="en-US" sz="2800" b="1" dirty="0">
                <a:latin typeface="Arial" charset="0"/>
                <a:cs typeface="B Titr" pitchFamily="2" charset="-78"/>
              </a:rPr>
            </a:br>
            <a:r>
              <a:rPr lang="fa-IR" sz="2800" dirty="0">
                <a:cs typeface="B Titr" pitchFamily="2" charset="-78"/>
              </a:rPr>
              <a:t>فصل </a:t>
            </a:r>
            <a:r>
              <a:rPr lang="fa-IR" sz="2800" dirty="0" smtClean="0">
                <a:cs typeface="B Titr" pitchFamily="2" charset="-78"/>
              </a:rPr>
              <a:t>اول </a:t>
            </a:r>
            <a:r>
              <a:rPr lang="fa-IR" sz="2800" dirty="0">
                <a:cs typeface="B Titr" pitchFamily="2" charset="-78"/>
              </a:rPr>
              <a:t>-  </a:t>
            </a:r>
            <a:r>
              <a:rPr lang="fa-IR" sz="2800" dirty="0" smtClean="0">
                <a:cs typeface="B Titr" pitchFamily="2" charset="-78"/>
              </a:rPr>
              <a:t>بعضی از کاربردهای بلادرنگ</a:t>
            </a:r>
            <a:r>
              <a:rPr lang="en-US" sz="2800" dirty="0">
                <a:cs typeface="B Titr" pitchFamily="2" charset="-78"/>
              </a:rPr>
              <a:t/>
            </a:r>
            <a:br>
              <a:rPr lang="en-US" sz="2800" dirty="0">
                <a:cs typeface="B Titr" pitchFamily="2" charset="-78"/>
              </a:rPr>
            </a:br>
            <a:r>
              <a:rPr lang="en-US" sz="2800" dirty="0">
                <a:cs typeface="B Titr" pitchFamily="2" charset="-78"/>
              </a:rPr>
              <a:t>Typical Real-Time </a:t>
            </a:r>
            <a:r>
              <a:rPr lang="en-US" sz="2800" dirty="0" smtClean="0">
                <a:cs typeface="B Titr" pitchFamily="2" charset="-78"/>
              </a:rPr>
              <a:t>Applications</a:t>
            </a:r>
            <a:r>
              <a:rPr lang="fa-IR" sz="2800" smtClean="0">
                <a:cs typeface="B Titr" pitchFamily="2" charset="-78"/>
              </a:rPr>
              <a:t/>
            </a:r>
            <a:br>
              <a:rPr lang="fa-IR" sz="2800" smtClean="0">
                <a:cs typeface="B Titr" pitchFamily="2" charset="-78"/>
              </a:rPr>
            </a:br>
            <a:r>
              <a:rPr lang="fa-IR" sz="2800" smtClean="0">
                <a:cs typeface="B Titr" pitchFamily="2" charset="-78"/>
              </a:rPr>
              <a:t>قسمت دوم</a:t>
            </a:r>
            <a:r>
              <a:rPr lang="en-US" sz="2800" dirty="0">
                <a:cs typeface="B Titr" pitchFamily="2" charset="-78"/>
              </a:rPr>
              <a:t/>
            </a:r>
            <a:br>
              <a:rPr lang="en-US" sz="2800" dirty="0">
                <a:cs typeface="B Titr" pitchFamily="2" charset="-78"/>
              </a:rPr>
            </a:br>
            <a:r>
              <a:rPr lang="en-US" sz="2800" dirty="0" smtClean="0">
                <a:cs typeface="B Titr" pitchFamily="2" charset="-78"/>
              </a:rPr>
              <a:t/>
            </a:r>
            <a:br>
              <a:rPr lang="en-US" sz="2800" dirty="0" smtClean="0">
                <a:cs typeface="B Titr" pitchFamily="2" charset="-78"/>
              </a:rPr>
            </a:br>
            <a:endParaRPr lang="en-US" sz="2800" b="1" dirty="0">
              <a:latin typeface="Arial" charset="0"/>
              <a:cs typeface="B Titr" pitchFamily="2" charset="-78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cs typeface="B Titr" panose="00000700000000000000" pitchFamily="2" charset="-78"/>
              </a:rPr>
              <a:t>Radar System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144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262" y="1076325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Data Association.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process completes if, after gating, every measured value is assigned to at most one trajectory and every trajectory is assigned at most one measured value.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There are many data association algorithms. One of the most intuitive is the </a:t>
            </a:r>
            <a:r>
              <a:rPr lang="en-CA" sz="2400" b="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 algorithm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4682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cs typeface="B Titr" panose="00000700000000000000" pitchFamily="2" charset="-78"/>
              </a:rPr>
              <a:t>Nearest Neighbor Algorithm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262" y="1076325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457200" eaLnBrk="1" hangingPunct="1">
              <a:spcBef>
                <a:spcPts val="0"/>
              </a:spcBef>
              <a:buAutoNum type="arabicPeriod"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Examine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tentative assignments produced by the gating step.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457200" eaLnBrk="1" hangingPunct="1">
              <a:spcBef>
                <a:spcPts val="0"/>
              </a:spcBef>
              <a:buAutoNum type="alphaLcPeriod"/>
              <a:defRPr/>
            </a:pP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trajectory that is tentatively assigned a single unique measured value, assign 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value to the trajectory. Discard from further examination the trajectory and the measured value, together with all tentative assignments involving them. </a:t>
            </a:r>
          </a:p>
          <a:p>
            <a:pPr marL="514350" indent="-457200" eaLnBrk="1" hangingPunct="1">
              <a:spcBef>
                <a:spcPts val="0"/>
              </a:spcBef>
              <a:buAutoNum type="alphaLcPeriod"/>
              <a:defRPr/>
            </a:pP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measured value that is tentatively assigned to a single trajectory, discard the tentative assignments of those measured values that are tentatively assigned to this trajectory if the values are also assigned to some other trajectories. </a:t>
            </a:r>
            <a:endParaRPr lang="en-CA" sz="20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Sort the remaining tentative assignments in order of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decreasing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distance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Assign the measured value given by the ﬁrst tentative assignment in the list to the corresponding trajectory and discard the measured value and trajectory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Repeat step (3) until the list of tentative assignments is empty.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62290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Real Time </a:t>
            </a:r>
            <a:r>
              <a:rPr lang="en-CA" altLang="en-US" dirty="0" err="1">
                <a:cs typeface="B Titr" panose="00000700000000000000" pitchFamily="2" charset="-78"/>
              </a:rPr>
              <a:t>DataBases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262" y="1076325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 these databases from </a:t>
            </a: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real time 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databases is the </a:t>
            </a:r>
            <a:r>
              <a:rPr lang="en-CA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perishable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nature of the data maintained by them. </a:t>
            </a:r>
            <a:endParaRPr lang="en-CA" sz="2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Speciﬁcally, a real-time database contains data objects</a:t>
            </a: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CA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objects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represent real-world objects</a:t>
            </a: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an air trafﬁc control data base contains image objects that represent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aircraft in the coverage area. The attributes of such an image object include the </a:t>
            </a:r>
            <a:r>
              <a:rPr lang="en-CA" sz="2400" b="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CA" sz="2400" b="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heading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aircraft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of these attributes are updated periodically based on the measured values of the actual position and heading provided by the radar system.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non real-time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databases (e.g., a payroll database) is that in the absence of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updates,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contained in them remain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good.</a:t>
            </a:r>
          </a:p>
        </p:txBody>
      </p:sp>
    </p:spTree>
    <p:extLst>
      <p:ext uri="{BB962C8B-B14F-4D97-AF65-F5344CB8AC3E}">
        <p14:creationId xmlns:p14="http://schemas.microsoft.com/office/powerpoint/2010/main" val="33155594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Real Time </a:t>
            </a:r>
            <a:r>
              <a:rPr lang="en-CA" altLang="en-US" dirty="0" err="1">
                <a:cs typeface="B Titr" panose="00000700000000000000" pitchFamily="2" charset="-78"/>
              </a:rPr>
              <a:t>DataBases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262" y="1076325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Absolute Temporal </a:t>
            </a: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data objects is said to be absolutely (temporally) consistent if the maximum age of the objects in the set is no greater than a certain threshold.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Temporal Consistency </a:t>
            </a:r>
            <a:endParaRPr lang="en-CA" sz="2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set of data objects is said to be relatively consistent if the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maximum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in ages of the objects in the set is no greater than the relative consistency threshold used by the application. 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تصویر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191000"/>
            <a:ext cx="8610600" cy="233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607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Multimedia Applications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262" y="1076325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multimedia application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process, store, transmit, and display any number of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streams, audio streams, images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graphics, and text.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video stream 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sequence of data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frames which encodes a video. 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compression, the storage space and transmission bandwidth required by a video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enormous. 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 </a:t>
            </a: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encodes a voice, sound, or music. 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979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>
                <a:cs typeface="B Titr" panose="00000700000000000000" pitchFamily="2" charset="-78"/>
              </a:rPr>
              <a:t>MPEG Compression/Decompression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262" y="1076325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video compression standard is MPEG-2 </a:t>
            </a:r>
            <a:endParaRPr lang="en-CA" sz="28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makes use of three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 </a:t>
            </a:r>
            <a:r>
              <a:rPr lang="en-CA" sz="2800" b="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for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temporal redundancy, 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Cosine Transform and Encoding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for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spatial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redundancy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Entropy Encoding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reducing the number of bits required to encode all the information. 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application, the compressed bit rate ranges from 1.5 </a:t>
            </a:r>
            <a:r>
              <a:rPr lang="en-CA" sz="28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Mbits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/sec to 35 </a:t>
            </a:r>
            <a:r>
              <a:rPr lang="en-CA" sz="28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Mbits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/sec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6613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229600" cy="758825"/>
          </a:xfrm>
        </p:spPr>
        <p:txBody>
          <a:bodyPr/>
          <a:lstStyle/>
          <a:p>
            <a:pPr algn="r" rtl="1" eaLnBrk="1" hangingPunct="1"/>
            <a:r>
              <a:rPr lang="fa-IR" sz="3200" dirty="0">
                <a:cs typeface="B Titr" pitchFamily="2" charset="-78"/>
              </a:rPr>
              <a:t>مراجع</a:t>
            </a:r>
            <a:endParaRPr lang="fa-I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066800"/>
            <a:ext cx="8726488" cy="3810000"/>
          </a:xfrm>
          <a:prstGeom prst="rect">
            <a:avLst/>
          </a:prstGeom>
        </p:spPr>
        <p:txBody>
          <a:bodyPr/>
          <a:lstStyle/>
          <a:p>
            <a:pPr marL="609600" indent="-609600" algn="l">
              <a:spcBef>
                <a:spcPct val="20000"/>
              </a:spcBef>
              <a:defRPr/>
            </a:pPr>
            <a:endParaRPr lang="en-US" sz="2000" b="0" kern="0" dirty="0">
              <a:solidFill>
                <a:srgbClr val="0000FF"/>
              </a:solidFill>
              <a:latin typeface="+mn-lt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r>
              <a:rPr lang="fa-IR" sz="2800" b="0" dirty="0" smtClean="0">
                <a:cs typeface="B Nazanin" pitchFamily="2" charset="-78"/>
              </a:rPr>
              <a:t>1- اين </a:t>
            </a:r>
            <a:r>
              <a:rPr lang="fa-IR" sz="2800" b="0" dirty="0">
                <a:cs typeface="B Nazanin" pitchFamily="2" charset="-78"/>
              </a:rPr>
              <a:t>پاورپوينت از </a:t>
            </a:r>
            <a:r>
              <a:rPr lang="fa-IR" sz="2800" b="0" dirty="0" smtClean="0">
                <a:cs typeface="B Nazanin" pitchFamily="2" charset="-78"/>
              </a:rPr>
              <a:t>فصل 1 </a:t>
            </a:r>
            <a:r>
              <a:rPr lang="fa-IR" sz="2800" b="0" dirty="0">
                <a:cs typeface="B Nazanin" pitchFamily="2" charset="-78"/>
              </a:rPr>
              <a:t>کتاب تهيه شده است</a:t>
            </a:r>
          </a:p>
          <a:p>
            <a:pPr algn="r" rtl="1">
              <a:spcBef>
                <a:spcPct val="20000"/>
              </a:spcBef>
              <a:defRPr/>
            </a:pPr>
            <a:r>
              <a:rPr lang="fa-IR" sz="2800" b="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فصل </a:t>
            </a:r>
            <a:r>
              <a:rPr lang="fa-IR" sz="2800" b="0" kern="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1 کتاب جین </a:t>
            </a:r>
            <a:r>
              <a:rPr lang="fa-IR" sz="2800" b="0" kern="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B Nazanin" pitchFamily="2" charset="-78"/>
              </a:rPr>
              <a:t>لیو</a:t>
            </a:r>
            <a:endParaRPr lang="fa-IR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l">
              <a:spcBef>
                <a:spcPct val="20000"/>
              </a:spcBef>
              <a:defRPr/>
            </a:pPr>
            <a:r>
              <a:rPr lang="en-US" dirty="0"/>
              <a:t>Real-Time Systems by Jane Liu, 2000</a:t>
            </a:r>
            <a:r>
              <a:rPr lang="en-US" dirty="0" smtClean="0"/>
              <a:t>.</a:t>
            </a:r>
            <a:endParaRPr lang="en-US" sz="40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endParaRPr lang="fa-IR" dirty="0" smtClean="0"/>
          </a:p>
          <a:p>
            <a:pPr algn="l">
              <a:spcBef>
                <a:spcPct val="20000"/>
              </a:spcBef>
              <a:defRPr/>
            </a:pPr>
            <a:endParaRPr lang="en-US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l">
              <a:spcBef>
                <a:spcPct val="20000"/>
              </a:spcBef>
              <a:defRPr/>
            </a:pPr>
            <a:endParaRPr lang="en-US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algn="r" rtl="1">
              <a:spcBef>
                <a:spcPct val="20000"/>
              </a:spcBef>
              <a:defRPr/>
            </a:pPr>
            <a:endParaRPr lang="fa-IR" sz="2800" b="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B Nazanin" pitchFamily="2" charset="-78"/>
            </a:endParaRPr>
          </a:p>
          <a:p>
            <a:pPr marL="609600" indent="-609600" algn="l">
              <a:spcBef>
                <a:spcPct val="20000"/>
              </a:spcBef>
              <a:defRPr/>
            </a:pPr>
            <a:endParaRPr lang="fa-IR" sz="2000" b="0" kern="0" dirty="0">
              <a:solidFill>
                <a:srgbClr val="0000FF"/>
              </a:solidFill>
              <a:latin typeface="+mn-lt"/>
              <a:cs typeface="B Nazanin" pitchFamily="2" charset="-78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 bwMode="auto">
          <a:xfrm>
            <a:off x="265176" y="5257800"/>
            <a:ext cx="846124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bg2"/>
                </a:solidFill>
                <a:latin typeface="+mn-lt"/>
                <a:ea typeface="新細明體" charset="-120"/>
                <a:cs typeface="Arial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/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624245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l" eaLnBrk="1" hangingPunct="1"/>
            <a:r>
              <a:rPr lang="en-CA" altLang="en-US" dirty="0">
                <a:cs typeface="B Titr" panose="00000700000000000000" pitchFamily="2" charset="-78"/>
              </a:rPr>
              <a:t>Real-Time and Embedded Systems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system is required to complete its work and deliver its services on a timely basis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real-time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systems: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0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control,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command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control,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telecommunication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898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l" eaLnBrk="1" hangingPunct="1"/>
            <a:r>
              <a:rPr lang="en-CA" altLang="en-US" dirty="0">
                <a:cs typeface="B Titr" panose="00000700000000000000" pitchFamily="2" charset="-78"/>
              </a:rPr>
              <a:t>Real-Time and Embedded Systems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Real-time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drive,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the engine and brakes of our car and regulate trafﬁc lights. </a:t>
            </a:r>
            <a:endParaRPr lang="en-CA" sz="20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ﬂy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0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schedule and monitor the takeoff and landing of our plane, make it ﬂy, maintain its ﬂight path, and keep it out of harm’s way. </a:t>
            </a:r>
            <a:endParaRPr lang="en-CA" sz="20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sick,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monitor and regulate our blood pressure and heart beats</a:t>
            </a: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are well,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entertain us with electronic games and joy rides. </a:t>
            </a:r>
            <a:endParaRPr lang="en-CA" sz="20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Unlike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PCs and workstations that run </a:t>
            </a:r>
            <a:r>
              <a:rPr lang="en-CA" sz="2400" b="0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nonreal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-time applications such as our editor and network browser,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computers and networks that run real-time applications 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often hidden from our view.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systems work correctly and well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0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make us forget their existence</a:t>
            </a:r>
            <a:r>
              <a:rPr lang="en-CA" sz="20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CA" sz="20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224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US" dirty="0" smtClean="0"/>
              <a:t>Command </a:t>
            </a:r>
            <a:r>
              <a:rPr lang="en-US" dirty="0"/>
              <a:t>and </a:t>
            </a:r>
            <a:r>
              <a:rPr lang="en-US" dirty="0" smtClean="0"/>
              <a:t>Control systems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controller at the highest level of a control hierarchy is </a:t>
            </a:r>
            <a:endParaRPr lang="en-US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command and control system.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Traffic Control (ATC) system is an excellent example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endParaRPr lang="en-CA" sz="20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ATC system monitors the aircraft in its coverage area and the environment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Outputs from the ATC system include the assigned arrival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ATC system provides </a:t>
            </a:r>
            <a:r>
              <a:rPr lang="en-US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voice and telemetry links to on-board </a:t>
            </a:r>
            <a:r>
              <a:rPr lang="en-US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avionics</a:t>
            </a:r>
          </a:p>
        </p:txBody>
      </p:sp>
    </p:spTree>
    <p:extLst>
      <p:ext uri="{BB962C8B-B14F-4D97-AF65-F5344CB8AC3E}">
        <p14:creationId xmlns:p14="http://schemas.microsoft.com/office/powerpoint/2010/main" val="9702163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algn="l" eaLnBrk="1" hangingPunct="1"/>
            <a:r>
              <a:rPr lang="en-CA" altLang="en-US" dirty="0" smtClean="0">
                <a:cs typeface="B Titr" panose="00000700000000000000" pitchFamily="2" charset="-78"/>
              </a:rPr>
              <a:t>Air Traffic Control System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219200"/>
            <a:ext cx="429855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960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US" dirty="0" smtClean="0"/>
              <a:t>Real-Time Signal Processing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real-time signal processing application </a:t>
            </a:r>
            <a:endParaRPr lang="en-US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computes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each sampling period one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more outputs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US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x(k) is a weighted sum of n inputs </a:t>
            </a:r>
            <a:r>
              <a:rPr lang="en-US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y(</a:t>
            </a:r>
            <a:r>
              <a:rPr lang="en-US" sz="28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)’s.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simplest case, the weights, a(k, </a:t>
            </a:r>
            <a:r>
              <a:rPr lang="en-US" sz="28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)’s, are known and fixed.</a:t>
            </a: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sets </a:t>
            </a:r>
            <a:r>
              <a:rPr lang="en-US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weights, a(k, </a:t>
            </a:r>
            <a:r>
              <a:rPr lang="en-US" sz="2800" b="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)’s, give different kinds of transforms. </a:t>
            </a:r>
            <a:endParaRPr lang="en-CA" sz="28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8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8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a voice, an image or a radar signal</a:t>
            </a:r>
            <a:endParaRPr lang="en-US" sz="28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981200"/>
            <a:ext cx="37528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1365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cs typeface="B Titr" panose="00000700000000000000" pitchFamily="2" charset="-78"/>
              </a:rPr>
              <a:t>Radar System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144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تصوی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12" y="1076325"/>
            <a:ext cx="7495938" cy="515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447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cs typeface="B Titr" panose="00000700000000000000" pitchFamily="2" charset="-78"/>
              </a:rPr>
              <a:t>Radar System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144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1032" y="1076324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Radar sends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short radio frequency pulse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then collects and examines the echo signal returning to the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antenna.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echo signal reﬂected by the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at distance x,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to the antenna at approximately 2x/c seconds after the transmitted pulse, where c =3×10</a:t>
            </a:r>
            <a:r>
              <a:rPr lang="en-CA" sz="2400" b="0" kern="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meters per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is the speed of light.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object is </a:t>
            </a:r>
            <a:r>
              <a:rPr lang="en-US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moving, </a:t>
            </a:r>
            <a:r>
              <a:rPr lang="en-US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the reﬂected signal is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Doppler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shift) is proportional to the velocity of the object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an object, it generates </a:t>
            </a:r>
            <a:r>
              <a:rPr lang="en-CA" sz="2400" b="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track record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containing the position and velocity of the object and places the record in the shared memory.</a:t>
            </a:r>
            <a:endParaRPr lang="en-US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40065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22262" y="317500"/>
            <a:ext cx="8575675" cy="758825"/>
          </a:xfrm>
        </p:spPr>
        <p:txBody>
          <a:bodyPr/>
          <a:lstStyle/>
          <a:p>
            <a:pPr eaLnBrk="1" hangingPunct="1"/>
            <a:r>
              <a:rPr lang="en-CA" altLang="en-US" dirty="0" smtClean="0">
                <a:cs typeface="B Titr" panose="00000700000000000000" pitchFamily="2" charset="-78"/>
              </a:rPr>
              <a:t>Radar System</a:t>
            </a:r>
            <a:endParaRPr lang="en-CA" alt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914400"/>
            <a:ext cx="85756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endParaRPr lang="en-CA" sz="2400" b="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2262" y="1076325"/>
            <a:ext cx="8575675" cy="5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  <a:endParaRPr lang="en-CA" sz="2400" b="0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application that examines all the track records </a:t>
            </a:r>
            <a:r>
              <a:rPr lang="en-CA" sz="2400" b="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inorder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sort out false returns from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ones and update the trajectories of detected objects is called a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tracker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Typically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tracking is carried out in two steps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gating and data association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CA" sz="2400" b="0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Gating </a:t>
            </a:r>
            <a:endParaRPr lang="en-CA" sz="2400" b="0" kern="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Gating is the process of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putting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value into one of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or cannot be tentatively </a:t>
            </a:r>
            <a:endParaRPr lang="en-CA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assigned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one or 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</a:p>
          <a:p>
            <a:pPr marL="57150" indent="0" eaLnBrk="1" hangingPunct="1">
              <a:spcBef>
                <a:spcPts val="0"/>
              </a:spcBef>
              <a:buNone/>
              <a:defRPr/>
            </a:pP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b="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trajectories</a:t>
            </a:r>
            <a:r>
              <a:rPr lang="en-CA" sz="2400" b="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تصوی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951774"/>
            <a:ext cx="3276600" cy="32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309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powerpoint_template">
  <a:themeElements>
    <a:clrScheme name="1_powerpoin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owerpoint_template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powerpoin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owerpoin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owerpoin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16260</TotalTime>
  <Words>1149</Words>
  <Application>Microsoft Office PowerPoint</Application>
  <PresentationFormat>نمایش روی پرده (4:3)</PresentationFormat>
  <Paragraphs>118</Paragraphs>
  <Slides>16</Slides>
  <Notes>4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8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16</vt:i4>
      </vt:variant>
    </vt:vector>
  </HeadingPairs>
  <TitlesOfParts>
    <vt:vector size="25" baseType="lpstr">
      <vt:lpstr>新細明體</vt:lpstr>
      <vt:lpstr>Arial</vt:lpstr>
      <vt:lpstr>B Nazanin</vt:lpstr>
      <vt:lpstr>B Titr</vt:lpstr>
      <vt:lpstr>Franklin Gothic Book</vt:lpstr>
      <vt:lpstr>Franklin Gothic Demi</vt:lpstr>
      <vt:lpstr>Tahoma</vt:lpstr>
      <vt:lpstr>Times New Roman</vt:lpstr>
      <vt:lpstr>1_powerpoint_template</vt:lpstr>
      <vt:lpstr>سیستم های بلادرنگ Real Time Systems فصل اول -  بعضی از کاربردهای بلادرنگ Typical Real-Time Applications قسمت دوم  </vt:lpstr>
      <vt:lpstr>Real-Time and Embedded Systems</vt:lpstr>
      <vt:lpstr>Real-Time and Embedded Systems</vt:lpstr>
      <vt:lpstr>Command and Control systems</vt:lpstr>
      <vt:lpstr>Air Traffic Control System</vt:lpstr>
      <vt:lpstr>Real-Time Signal Processing</vt:lpstr>
      <vt:lpstr>Radar System</vt:lpstr>
      <vt:lpstr>Radar System</vt:lpstr>
      <vt:lpstr>Radar System</vt:lpstr>
      <vt:lpstr>Radar System</vt:lpstr>
      <vt:lpstr>Nearest Neighbor Algorithm</vt:lpstr>
      <vt:lpstr>Real Time DataBases</vt:lpstr>
      <vt:lpstr>Real Time DataBases</vt:lpstr>
      <vt:lpstr>Multimedia Applications </vt:lpstr>
      <vt:lpstr>MPEG Compression/Decompression</vt:lpstr>
      <vt:lpstr>مراجع</vt:lpstr>
    </vt:vector>
  </TitlesOfParts>
  <Company>AUT.AC.IR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طراحی نرم‌افزار پیشرفته</dc:title>
  <dc:creator>M. Hassan Shirali-Shahreza</dc:creator>
  <cp:lastModifiedBy>حسن شیرعلی شهرضا</cp:lastModifiedBy>
  <cp:revision>1962</cp:revision>
  <cp:lastPrinted>2013-04-15T06:01:34Z</cp:lastPrinted>
  <dcterms:created xsi:type="dcterms:W3CDTF">2003-12-15T19:40:56Z</dcterms:created>
  <dcterms:modified xsi:type="dcterms:W3CDTF">2019-02-22T10:24:25Z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