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56" r:id="rId2"/>
    <p:sldId id="545" r:id="rId3"/>
    <p:sldId id="603" r:id="rId4"/>
    <p:sldId id="647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60" r:id="rId17"/>
    <p:sldId id="661" r:id="rId18"/>
    <p:sldId id="662" r:id="rId19"/>
    <p:sldId id="577" r:id="rId20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FFFF00"/>
    <a:srgbClr val="FFFF66"/>
    <a:srgbClr val="FF6600"/>
    <a:srgbClr val="00808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A2233-29EB-43E4-9371-53F76C9319A5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851C5B-D793-471B-BA6F-FE31CA5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3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4382B-7023-44B7-98C1-04D53867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4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41F6B5-472F-4C3B-AA20-1CA733630464}" type="slidenum">
              <a:rPr lang="en-US" sz="1300" b="0"/>
              <a:pPr algn="r" defTabSz="990600"/>
              <a:t>19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282102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7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E0-AEF3-4836-9348-6FF6A8FC36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107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5A07-80B1-4681-BA73-FD967472B5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4450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2985-0F27-41E1-91BF-9CD16537D8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206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ED8-0974-4D60-AEF7-8A42446B9E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227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E8F-ACBE-4AC9-9E32-8EFA52A893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2006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4B17-EDFD-49B1-957F-F259E85B7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426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B49A-71A9-4469-A9C9-99C4EE942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683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4FC-715C-48F7-9C0C-BC3AAEF194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72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6035-5505-41AA-91C3-6F18F977A4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18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E26C-563F-43AD-8D5C-E4C8B3395A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599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0E3-1E4B-47C8-A906-B958060DB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08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71FA85E0-AC12-4012-A183-4FCA83ADE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fld id="{04993929-405C-4F77-A73D-2CC4C37D97E9}" type="slidenum">
              <a:rPr lang="en-US" sz="1400" b="0">
                <a:latin typeface="Tahoma" pitchFamily="34" charset="0"/>
              </a:rPr>
              <a:pPr algn="l"/>
              <a:t>‹#›</a:t>
            </a:fld>
            <a:endParaRPr lang="en-US" sz="1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324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دکتر محمد حسن شيرعلی شهرضا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دانشگاه صنعتی </a:t>
            </a:r>
            <a:r>
              <a:rPr lang="fa-IR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اميرکبير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656850"/>
            <a:ext cx="7416800" cy="1800225"/>
          </a:xfrm>
        </p:spPr>
        <p:txBody>
          <a:bodyPr/>
          <a:lstStyle/>
          <a:p>
            <a:pPr rtl="1" eaLnBrk="1" hangingPunct="1"/>
            <a: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سیستم های بلادرنگ</a:t>
            </a:r>
            <a:b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Real Time Systems</a:t>
            </a:r>
            <a:r>
              <a:rPr lang="en-US" sz="2800" b="1" dirty="0">
                <a:latin typeface="Arial" charset="0"/>
                <a:cs typeface="B Titr" pitchFamily="2" charset="-78"/>
              </a:rPr>
              <a:t/>
            </a:r>
            <a:br>
              <a:rPr lang="en-US" sz="2800" b="1" dirty="0">
                <a:latin typeface="Arial" charset="0"/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فصل </a:t>
            </a:r>
            <a:r>
              <a:rPr lang="fa-IR" sz="2800" dirty="0" smtClean="0">
                <a:cs typeface="B Titr" pitchFamily="2" charset="-78"/>
              </a:rPr>
              <a:t>اول </a:t>
            </a:r>
            <a:r>
              <a:rPr lang="fa-IR" sz="2800" dirty="0">
                <a:cs typeface="B Titr" pitchFamily="2" charset="-78"/>
              </a:rPr>
              <a:t>-  </a:t>
            </a:r>
            <a:r>
              <a:rPr lang="fa-IR" sz="2800" dirty="0" smtClean="0">
                <a:cs typeface="B Titr" pitchFamily="2" charset="-78"/>
              </a:rPr>
              <a:t>بعضی از کاربردهای بلادرنگ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>
                <a:cs typeface="B Titr" pitchFamily="2" charset="-78"/>
              </a:rPr>
              <a:t>Typical Real-Time </a:t>
            </a:r>
            <a:r>
              <a:rPr lang="en-US" sz="2800" dirty="0" smtClean="0">
                <a:cs typeface="B Titr" pitchFamily="2" charset="-78"/>
              </a:rPr>
              <a:t>Applications</a:t>
            </a:r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smtClean="0">
                <a:cs typeface="B Titr" pitchFamily="2" charset="-78"/>
              </a:rPr>
              <a:t>قسمت اول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endParaRPr lang="en-US" sz="2800" b="1" dirty="0">
              <a:latin typeface="Arial" charset="0"/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Example: Helicopter Flight Control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in each 1/180-second cycle: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sensor data and select data source;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reconfigure the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following 30-Hz avionics tasks, each once every 6 cycles: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input and mode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Data normalization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coordinate transformation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Tracking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update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following 30-Hz computations, each once every 6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–Control laws of the outer pitch-control loop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laws of the outer roll-control loop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laws of the outer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yaw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collective-control loop</a:t>
            </a: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154785"/>
            <a:ext cx="3270379" cy="22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140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Example: Helicopter Flight Control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•Do each of the following 90-Hz computations once every 2 cycles,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 produced by the 30-Hz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Control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of the inner pitch-control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Control laws of the inner roll-and collective-control loop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the control laws of the inner yaw-control loop, using outputs from the 90-Hz computations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commands to control surfaces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2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out built-in-test </a:t>
            </a:r>
            <a:endParaRPr lang="en-CA" sz="22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826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Higher-Level Control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•Controllers often organized in a hierarchy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control loops, higher level controllers monitoring the behavior of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controllers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Time-scale, complexity of decision making, increases as go up hierarchy; Move from control to planning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level planning must still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in real-time,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 are less tight</a:t>
            </a: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743200"/>
            <a:ext cx="4267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54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Real-Time Communications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•Real-time systems are increasingly distributed, including communication networks </a:t>
            </a:r>
            <a:endParaRPr lang="en-CA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loop may include a communication </a:t>
            </a:r>
            <a:r>
              <a:rPr lang="en-CA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–System may depend on network stimuli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•Not only does a system need to run a control law with time constraints, it must also schedule communications, sending and receiving messages according to deadlines</a:t>
            </a:r>
          </a:p>
        </p:txBody>
      </p:sp>
    </p:spTree>
    <p:extLst>
      <p:ext uri="{BB962C8B-B14F-4D97-AF65-F5344CB8AC3E}">
        <p14:creationId xmlns:p14="http://schemas.microsoft.com/office/powerpoint/2010/main" val="16958889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Example: Drive by Wire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105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data must be delivered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–Bad if you turn the steering wheel, and nothing happens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 from control system have highest priority, then sensors and actuators, then control inputs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Antilock brakes have a faster response time than the driver, so prioritise to ensure the car doesn’t skid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must schedule and prioritise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93814"/>
            <a:ext cx="4953000" cy="2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12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Example: Packet Voice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105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•Voice is digitized and sent as a sequence of packets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spacing, every 10-30ms depending on codec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timeliness requirement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to ear delay needs to be less than approximately 150ms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must be played out with equal spacing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Relaxed reliability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–Some small fraction of packets can be lost, and just sound like crackles on the wire; most need to arrive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calls may have priority</a:t>
            </a:r>
          </a:p>
        </p:txBody>
      </p:sp>
      <p:pic>
        <p:nvPicPr>
          <p:cNvPr id="3" name="تصوی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5534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49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Types of Real-Time Application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11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•Purely 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executes periodically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–Demands in (computing, communication, and storage) resources do not vary significantly from period to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Example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digital controllers and real-time monitors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cyclic </a:t>
            </a: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tasks execute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–The system must also respond to some external events (fault recovery and external commands)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asynchronously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–Example: modern avionics and process control system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979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Types of Real-Time Application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105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Asynchronous: mostly 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predictable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–Most tasks are not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–The time between consecutive executions of a task may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 considerably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the variations in resource utilization in different periods may be </a:t>
            </a:r>
            <a:r>
              <a:rPr lang="en-CA" sz="28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variations have either bounded ranges or known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•Asynchronous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unpredictable </a:t>
            </a: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that react to asynchronous events and have tasks with high run-time complexity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intelligent real-time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14441879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Implementation Considerations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2" y="109381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105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•Some real-time embedded systems are complex, implemented on high-performance 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plant control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Civilian flight control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must be implemented on hardware chosen to be low cost, low power, light-weight and robust; with performance a distant concern </a:t>
            </a:r>
            <a:endParaRPr lang="en-CA" sz="26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Military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control, space craft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Consumer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•Often times 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 in C or assembler, fitting within a few kilobytes of 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–Correctness a primary concern, efficiency a close second</a:t>
            </a:r>
          </a:p>
        </p:txBody>
      </p:sp>
    </p:spTree>
    <p:extLst>
      <p:ext uri="{BB962C8B-B14F-4D97-AF65-F5344CB8AC3E}">
        <p14:creationId xmlns:p14="http://schemas.microsoft.com/office/powerpoint/2010/main" val="23043990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758825"/>
          </a:xfrm>
        </p:spPr>
        <p:txBody>
          <a:bodyPr/>
          <a:lstStyle/>
          <a:p>
            <a:pPr algn="r" rtl="1" eaLnBrk="1" hangingPunct="1"/>
            <a:r>
              <a:rPr lang="fa-IR" sz="3200" dirty="0">
                <a:cs typeface="B Titr" pitchFamily="2" charset="-78"/>
              </a:rPr>
              <a:t>مراجع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066800"/>
            <a:ext cx="8726488" cy="3810000"/>
          </a:xfrm>
          <a:prstGeom prst="rect">
            <a:avLst/>
          </a:prstGeom>
        </p:spPr>
        <p:txBody>
          <a:bodyPr/>
          <a:lstStyle/>
          <a:p>
            <a:pPr marL="609600" indent="-609600" algn="l"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r>
              <a:rPr lang="fa-IR" sz="2800" b="0" dirty="0" smtClean="0">
                <a:cs typeface="B Nazanin" pitchFamily="2" charset="-78"/>
              </a:rPr>
              <a:t>1- اين </a:t>
            </a:r>
            <a:r>
              <a:rPr lang="fa-IR" sz="2800" b="0" dirty="0">
                <a:cs typeface="B Nazanin" pitchFamily="2" charset="-78"/>
              </a:rPr>
              <a:t>پاورپوينت از روی پاورپوينت مربوط به فصل </a:t>
            </a:r>
            <a:r>
              <a:rPr lang="fa-IR" sz="2800" b="0" dirty="0" smtClean="0">
                <a:cs typeface="B Nazanin" pitchFamily="2" charset="-78"/>
              </a:rPr>
              <a:t>1 </a:t>
            </a:r>
            <a:r>
              <a:rPr lang="fa-IR" sz="2800" b="0" dirty="0">
                <a:cs typeface="B Nazanin" pitchFamily="2" charset="-78"/>
              </a:rPr>
              <a:t>کتاب تهيه شده است</a:t>
            </a:r>
          </a:p>
          <a:p>
            <a:pPr algn="r" rtl="1">
              <a:spcBef>
                <a:spcPct val="20000"/>
              </a:spcBef>
              <a:defRPr/>
            </a:pPr>
            <a:r>
              <a:rPr lang="fa-IR" sz="2800" b="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فصل </a:t>
            </a:r>
            <a:r>
              <a:rPr lang="fa-IR" sz="28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 کتاب جین </a:t>
            </a:r>
            <a:r>
              <a:rPr lang="fa-IR" sz="2800" b="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لیو</a:t>
            </a: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dirty="0"/>
              <a:t>Real-Time Systems by Jane Liu, 2000</a:t>
            </a:r>
            <a:r>
              <a:rPr lang="en-US" dirty="0" smtClean="0"/>
              <a:t>.</a:t>
            </a:r>
            <a:endParaRPr lang="en-US" sz="40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dirty="0" smtClean="0"/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609600" indent="-609600" algn="l">
              <a:spcBef>
                <a:spcPct val="20000"/>
              </a:spcBef>
              <a:defRPr/>
            </a:pPr>
            <a:endParaRPr lang="fa-IR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265176" y="5257800"/>
            <a:ext cx="84612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24245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325"/>
            <a:ext cx="8763000" cy="5781675"/>
          </a:xfrm>
        </p:spPr>
        <p:txBody>
          <a:bodyPr/>
          <a:lstStyle/>
          <a:p>
            <a:pPr marL="609600" indent="-609600" algn="r" rtl="1" eaLnBrk="1" hangingPunct="1">
              <a:defRPr/>
            </a:pPr>
            <a:r>
              <a:rPr lang="fa-IR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فهرست مطالب </a:t>
            </a:r>
            <a:r>
              <a:rPr lang="fa-I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درس:</a:t>
            </a:r>
            <a:endParaRPr lang="fa-IR" sz="2800" b="1" dirty="0">
              <a:effectLst>
                <a:outerShdw blurRad="38100" dist="38100" dir="2700000" algn="tl">
                  <a:srgbClr val="C0C0C0"/>
                </a:outerShdw>
              </a:effectLst>
              <a:cs typeface="B Nazanin" pitchFamily="2" charset="-78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Real-Time and Embedded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Hard versus soft real-time (Ch. 2)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Reference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(Ch. 3)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scheduling algorithms 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Priority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scheduling algorithms 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–Scheduling Aperiodic and Sporadic Jobs in Priority-Driven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Resource Access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</a:p>
          <a:p>
            <a:pPr marL="457200" lvl="1" indent="0" eaLnBrk="1" hangingPunct="1">
              <a:buNone/>
              <a:defRPr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algn="r" rtl="1" eaLnBrk="1" hangingPunct="1">
              <a:defRPr/>
            </a:pPr>
            <a:endParaRPr lang="fa-IR" sz="2400" dirty="0" smtClean="0">
              <a:cs typeface="B Nazanin" pitchFamily="2" charset="-78"/>
            </a:endParaRPr>
          </a:p>
          <a:p>
            <a:pPr marL="990600" lvl="1" indent="-533400" algn="r" rtl="1" eaLnBrk="1" hangingPunct="1">
              <a:defRPr/>
            </a:pPr>
            <a:endParaRPr lang="en-US" sz="2400" dirty="0">
              <a:cs typeface="B Nazanin" pitchFamily="2" charset="-78"/>
            </a:endParaRPr>
          </a:p>
          <a:p>
            <a:pPr marL="990600" lvl="1" indent="-533400" algn="r" rtl="1" eaLnBrk="1" hangingPunct="1">
              <a:defRPr/>
            </a:pPr>
            <a:endParaRPr lang="fa-IR" sz="2400" dirty="0">
              <a:solidFill>
                <a:srgbClr val="0000FF"/>
              </a:solidFill>
              <a:cs typeface="B Nazanin" pitchFamily="2" charset="-78"/>
            </a:endParaRPr>
          </a:p>
          <a:p>
            <a:pPr marL="990600" lvl="1" indent="-533400" algn="r" rtl="1" eaLnBrk="1" hangingPunct="1">
              <a:defRPr/>
            </a:pPr>
            <a:endParaRPr lang="fa-IR" sz="2400" dirty="0">
              <a:solidFill>
                <a:srgbClr val="0000FF"/>
              </a:solidFill>
              <a:cs typeface="B Nazanin" pitchFamily="2" charset="-78"/>
            </a:endParaRPr>
          </a:p>
          <a:p>
            <a:pPr marL="990600" lvl="1" indent="-533400" algn="r" rtl="1" eaLnBrk="1" hangingPunct="1">
              <a:defRPr/>
            </a:pPr>
            <a:endParaRPr lang="fa-IR" sz="2400" dirty="0">
              <a:solidFill>
                <a:srgbClr val="0000FF"/>
              </a:solidFill>
              <a:cs typeface="B Nazanin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>
                <a:cs typeface="B Titr" pitchFamily="2" charset="-78"/>
              </a:rPr>
              <a:t>معرفی درس</a:t>
            </a:r>
            <a:endParaRPr lang="en-US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909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l" eaLnBrk="1" hangingPunct="1"/>
            <a:r>
              <a:rPr lang="en-CA" altLang="en-US" dirty="0">
                <a:cs typeface="B Titr" panose="00000700000000000000" pitchFamily="2" charset="-78"/>
              </a:rPr>
              <a:t>Real-Time and Embedded Systems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real-time system must deliver services in a timely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–Not necessarily fast, but must meet some timing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embedded system is hidden from view within a larger system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real-time and embedded systems exist, often without the awareness of their users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 machine, photocopier, mobile phone, car, aircraft, industrial plant, microwave oven, toothbrush, CD player, medical devices, etc.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able to validate real-time systems for correctness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embedded real-time systems are safety critical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if they do not complete on a timely basis, serious consequences result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Bugs in embedded real-time systems are often difficult or expensive to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98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l" eaLnBrk="1" hangingPunct="1"/>
            <a:r>
              <a:rPr lang="en-CA" altLang="en-US" dirty="0">
                <a:cs typeface="B Titr" panose="00000700000000000000" pitchFamily="2" charset="-78"/>
              </a:rPr>
              <a:t>Real-Time and Embedded Systems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module will discuss several representative classes of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embedded system: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Digital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control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Higher-level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and control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Tracking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signal processing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Real-time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Telephony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multimedia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 for scheduling tasks such that those systems complete in a reliable and timely fashion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techniques, operating systems and languages for building such systems</a:t>
            </a:r>
          </a:p>
        </p:txBody>
      </p:sp>
    </p:spTree>
    <p:extLst>
      <p:ext uri="{BB962C8B-B14F-4D97-AF65-F5344CB8AC3E}">
        <p14:creationId xmlns:p14="http://schemas.microsoft.com/office/powerpoint/2010/main" val="18811960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Digital </a:t>
            </a:r>
            <a:r>
              <a:rPr lang="en-CA" altLang="en-US" dirty="0" smtClean="0">
                <a:cs typeface="B Titr" panose="00000700000000000000" pitchFamily="2" charset="-78"/>
              </a:rPr>
              <a:t>Process Control 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 some device (the “plant”) using an actuator, based on sampled sensor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y(t) is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state of the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r(t) is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desired state of the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control output u(t)as a function of y(t) and r(t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e(t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r(t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y(t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2800"/>
            <a:ext cx="6243636" cy="31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44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Digital </a:t>
            </a:r>
            <a:r>
              <a:rPr lang="en-CA" altLang="en-US" dirty="0" smtClean="0">
                <a:cs typeface="B Titr" panose="00000700000000000000" pitchFamily="2" charset="-78"/>
              </a:rPr>
              <a:t>Process Control 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Pseudo-code for the controller as an infinite timed loop: </a:t>
            </a:r>
            <a:endParaRPr lang="en-CA" sz="26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timer to interrupt periodically with period T;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timer interrupt, do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do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analogue-to-digital conversion of y(t)to get </a:t>
            </a:r>
            <a:r>
              <a:rPr lang="en-CA" sz="26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compute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output </a:t>
            </a:r>
            <a:r>
              <a:rPr lang="en-CA" sz="26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CA" sz="26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6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do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digital-to-analogue conversion of </a:t>
            </a:r>
            <a:r>
              <a:rPr lang="en-CA" sz="26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u(t);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end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CA" sz="2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7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Digital </a:t>
            </a:r>
            <a:r>
              <a:rPr lang="en-CA" altLang="en-US" dirty="0" smtClean="0">
                <a:cs typeface="B Titr" panose="00000700000000000000" pitchFamily="2" charset="-78"/>
              </a:rPr>
              <a:t>Process Control 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•Effective 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the plant depends on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control law computation and reference input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sensor measurements: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•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the sampled data (i.e. bits per sample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•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the clock interrupts (i.e. samples per second, 1/T)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98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Digital </a:t>
            </a:r>
            <a:r>
              <a:rPr lang="en-CA" altLang="en-US" dirty="0" smtClean="0">
                <a:cs typeface="B Titr" panose="00000700000000000000" pitchFamily="2" charset="-78"/>
              </a:rPr>
              <a:t>Process Control 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T between any two consecutive measurement of y(t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r(t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sampling </a:t>
            </a: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Small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better approximates the analogue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Large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means less processor-time demands </a:t>
            </a:r>
            <a:endParaRPr lang="en-CA" sz="2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Must </a:t>
            </a:r>
            <a:r>
              <a:rPr lang="en-CA" sz="26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 </a:t>
            </a:r>
            <a:r>
              <a:rPr lang="en-CA" sz="2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6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6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 is too large, oscillation will result as the system tries to adapt</a:t>
            </a:r>
            <a:endParaRPr lang="en-CA" sz="26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1" y="3817182"/>
            <a:ext cx="71913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62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Digital </a:t>
            </a:r>
            <a:r>
              <a:rPr lang="en-CA" altLang="en-US" dirty="0" smtClean="0">
                <a:cs typeface="B Titr" panose="00000700000000000000" pitchFamily="2" charset="-78"/>
              </a:rPr>
              <a:t>Process Control 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choose sampling period?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time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time that the plant takes to reach some small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final state in response to a step change in the reference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If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the rise time, and T is the period,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rule of thumb is that the ratio 10 ≤ R/T ≤ 20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chosen correctly, and accurately implemented to ensure stability </a:t>
            </a:r>
            <a:endParaRPr lang="en-CA" sz="22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2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Multi-rate systems –system is composed of multiple sensors and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actuators</a:t>
            </a:r>
            <a:r>
              <a:rPr lang="en-CA" sz="22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each of which require different sampling </a:t>
            </a: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Need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run multiple control loops at once, accurately </a:t>
            </a:r>
            <a:endParaRPr lang="en-CA" sz="22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2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best to have the sampling periods for the different degrees of freedom related in a harmonic way</a:t>
            </a:r>
          </a:p>
        </p:txBody>
      </p:sp>
    </p:spTree>
    <p:extLst>
      <p:ext uri="{BB962C8B-B14F-4D97-AF65-F5344CB8AC3E}">
        <p14:creationId xmlns:p14="http://schemas.microsoft.com/office/powerpoint/2010/main" val="37005992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powerpoint_template">
  <a:themeElements>
    <a:clrScheme name="1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16063</TotalTime>
  <Words>1397</Words>
  <Application>Microsoft Office PowerPoint</Application>
  <PresentationFormat>نمایش روی پرده (4:3)</PresentationFormat>
  <Paragraphs>176</Paragraphs>
  <Slides>19</Slides>
  <Notes>3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8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19</vt:i4>
      </vt:variant>
    </vt:vector>
  </HeadingPairs>
  <TitlesOfParts>
    <vt:vector size="28" baseType="lpstr">
      <vt:lpstr>新細明體</vt:lpstr>
      <vt:lpstr>Arial</vt:lpstr>
      <vt:lpstr>B Nazanin</vt:lpstr>
      <vt:lpstr>B Titr</vt:lpstr>
      <vt:lpstr>Franklin Gothic Book</vt:lpstr>
      <vt:lpstr>Franklin Gothic Demi</vt:lpstr>
      <vt:lpstr>Tahoma</vt:lpstr>
      <vt:lpstr>Times New Roman</vt:lpstr>
      <vt:lpstr>1_powerpoint_template</vt:lpstr>
      <vt:lpstr>سیستم های بلادرنگ Real Time Systems فصل اول -  بعضی از کاربردهای بلادرنگ Typical Real-Time Applications قسمت اول  </vt:lpstr>
      <vt:lpstr>معرفی درس</vt:lpstr>
      <vt:lpstr>Real-Time and Embedded Systems</vt:lpstr>
      <vt:lpstr>Real-Time and Embedded Systems</vt:lpstr>
      <vt:lpstr>Digital Process Control </vt:lpstr>
      <vt:lpstr>Digital Process Control </vt:lpstr>
      <vt:lpstr>Digital Process Control </vt:lpstr>
      <vt:lpstr>Digital Process Control </vt:lpstr>
      <vt:lpstr>Digital Process Control </vt:lpstr>
      <vt:lpstr>Example: Helicopter Flight Control</vt:lpstr>
      <vt:lpstr>Example: Helicopter Flight Control</vt:lpstr>
      <vt:lpstr>Higher-Level Control</vt:lpstr>
      <vt:lpstr>Real-Time Communications</vt:lpstr>
      <vt:lpstr>Example: Drive by Wire</vt:lpstr>
      <vt:lpstr>Example: Packet Voice</vt:lpstr>
      <vt:lpstr>Types of Real-Time Application</vt:lpstr>
      <vt:lpstr>Types of Real-Time Application</vt:lpstr>
      <vt:lpstr>Implementation Considerations</vt:lpstr>
      <vt:lpstr>مراجع</vt:lpstr>
    </vt:vector>
  </TitlesOfParts>
  <Company>AUT.AC.IR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نرم‌افزار پیشرفته</dc:title>
  <dc:creator>M. Hassan Shirali-Shahreza</dc:creator>
  <cp:lastModifiedBy>حسن شیرعلی شهرضا</cp:lastModifiedBy>
  <cp:revision>1936</cp:revision>
  <cp:lastPrinted>2013-04-15T06:01:34Z</cp:lastPrinted>
  <dcterms:created xsi:type="dcterms:W3CDTF">2003-12-15T19:40:56Z</dcterms:created>
  <dcterms:modified xsi:type="dcterms:W3CDTF">2019-02-22T10:25:40Z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