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7"/>
  </p:notesMasterIdLst>
  <p:handoutMasterIdLst>
    <p:handoutMasterId r:id="rId78"/>
  </p:handoutMasterIdLst>
  <p:sldIdLst>
    <p:sldId id="256" r:id="rId2"/>
    <p:sldId id="583" r:id="rId3"/>
    <p:sldId id="585" r:id="rId4"/>
    <p:sldId id="586" r:id="rId5"/>
    <p:sldId id="663" r:id="rId6"/>
    <p:sldId id="588" r:id="rId7"/>
    <p:sldId id="589" r:id="rId8"/>
    <p:sldId id="590" r:id="rId9"/>
    <p:sldId id="657" r:id="rId10"/>
    <p:sldId id="592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58" r:id="rId23"/>
    <p:sldId id="666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59" r:id="rId42"/>
    <p:sldId id="667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60" r:id="rId55"/>
    <p:sldId id="668" r:id="rId56"/>
    <p:sldId id="638" r:id="rId57"/>
    <p:sldId id="639" r:id="rId58"/>
    <p:sldId id="640" r:id="rId59"/>
    <p:sldId id="641" r:id="rId60"/>
    <p:sldId id="642" r:id="rId61"/>
    <p:sldId id="643" r:id="rId62"/>
    <p:sldId id="661" r:id="rId63"/>
    <p:sldId id="665" r:id="rId64"/>
    <p:sldId id="646" r:id="rId65"/>
    <p:sldId id="647" r:id="rId66"/>
    <p:sldId id="648" r:id="rId67"/>
    <p:sldId id="649" r:id="rId68"/>
    <p:sldId id="664" r:id="rId69"/>
    <p:sldId id="651" r:id="rId70"/>
    <p:sldId id="652" r:id="rId71"/>
    <p:sldId id="653" r:id="rId72"/>
    <p:sldId id="654" r:id="rId73"/>
    <p:sldId id="655" r:id="rId74"/>
    <p:sldId id="656" r:id="rId75"/>
    <p:sldId id="581" r:id="rId7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B2B2B2"/>
    <a:srgbClr val="FFFF00"/>
    <a:srgbClr val="FFFF66"/>
    <a:srgbClr val="FF660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86388" autoAdjust="0"/>
  </p:normalViewPr>
  <p:slideViewPr>
    <p:cSldViewPr>
      <p:cViewPr varScale="1">
        <p:scale>
          <a:sx n="73" d="100"/>
          <a:sy n="73" d="100"/>
        </p:scale>
        <p:origin x="3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A2233-29EB-43E4-9371-53F76C9319A5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851C5B-D793-471B-BA6F-FE31CA5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3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4382B-7023-44B7-98C1-04D53867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4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F5CECD-3B1F-446B-AE2E-41F6DF2807A7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24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BCD824-09ED-446A-864F-9B615B14C3EA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2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7B74A7-9EC1-4423-8EF0-D8BA4D93283F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00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3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9B031-E01C-437D-90E2-4617E142B11B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83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D441C6-28ED-4B2F-AA6F-D66727E80D6F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23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BE481D-91B9-4337-92EF-0B92894B8001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5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3ABB24-6E73-45BF-87E3-B0335AB850FC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61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366BE9-0444-4E7F-BA76-A5D0660B82E5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7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5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F8EAB8-7D0E-4BE8-868F-7CFA552FE911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06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D618B4-BD2E-479C-AE21-59CEEC89FF9A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18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0F3751-05EC-47F6-BB61-3C35BFB7726A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38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710B9F-A9C9-4BAF-BB91-AF4415AAD0BE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Two simple multiple access control techniques.</a:t>
            </a:r>
          </a:p>
          <a:p>
            <a:endParaRPr lang="en-US" altLang="en-US"/>
          </a:p>
          <a:p>
            <a:r>
              <a:rPr lang="en-US" altLang="en-US"/>
              <a:t>Each mobile</a:t>
            </a:r>
            <a:r>
              <a:rPr lang="ja-JP" altLang="en-US"/>
              <a:t>’</a:t>
            </a:r>
            <a:r>
              <a:rPr lang="en-US" altLang="ja-JP"/>
              <a:t>s share of the bandwidth is divided into portions for the uplink and the downlink. Also, possibly, out of band signaling.</a:t>
            </a:r>
          </a:p>
          <a:p>
            <a:endParaRPr lang="en-US" altLang="en-US"/>
          </a:p>
          <a:p>
            <a:r>
              <a:rPr lang="en-US" altLang="en-US"/>
              <a:t>As we will see, used in AMPS, GSM, IS-54/136</a:t>
            </a:r>
          </a:p>
        </p:txBody>
      </p:sp>
    </p:spTree>
    <p:extLst>
      <p:ext uri="{BB962C8B-B14F-4D97-AF65-F5344CB8AC3E}">
        <p14:creationId xmlns:p14="http://schemas.microsoft.com/office/powerpoint/2010/main" val="3367711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545E92-078E-4FB5-9E7D-E552505A046F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9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B4075A-C785-476C-A2A9-7FAE39DC2BAD}" type="slidenum">
              <a:rPr lang="en-US" altLang="en-US" sz="1300">
                <a:latin typeface="Times New Roman" panose="02020603050405020304" pitchFamily="18" charset="0"/>
              </a:rPr>
              <a:pPr/>
              <a:t>30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95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16DFC-34CD-4E37-B8B6-D817606B3704}" type="slidenum">
              <a:rPr lang="en-US" altLang="en-US" sz="1300"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6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BEB66C-0518-47B0-AF83-B721EAF9C472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81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C42260-3B1C-4755-B99E-1B7DCB2120E5}" type="slidenum">
              <a:rPr lang="en-US" altLang="en-US" sz="1300"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409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F720A3-5C16-4D83-A15D-2F1412CED51D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3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5198670-1F56-44BB-A824-455584573B26}" type="slidenum">
              <a:rPr lang="en-US" altLang="en-US" sz="1300">
                <a:latin typeface="Times New Roman" panose="02020603050405020304" pitchFamily="18" charset="0"/>
              </a:rPr>
              <a:pPr algn="r"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04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6D639A-5CB5-46F8-A61A-3AD7465730FC}" type="slidenum">
              <a:rPr lang="en-US" altLang="en-US" sz="1300">
                <a:latin typeface="Times New Roman" panose="02020603050405020304" pitchFamily="18" charset="0"/>
              </a:rPr>
              <a:pPr/>
              <a:t>35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5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2B4457-A5A3-4536-89FA-BE6C3079EA02}" type="slidenum">
              <a:rPr lang="en-US" altLang="en-US" sz="1300">
                <a:latin typeface="Times New Roman" panose="02020603050405020304" pitchFamily="18" charset="0"/>
              </a:rPr>
              <a:pPr/>
              <a:t>36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49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7193F-BBA5-41C9-835A-EFFB79E9D9BD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734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A22014-55DB-4EA6-A55F-76D3632384EE}" type="slidenum">
              <a:rPr lang="en-US" altLang="en-US" sz="1300">
                <a:latin typeface="Times New Roman" panose="02020603050405020304" pitchFamily="18" charset="0"/>
              </a:rPr>
              <a:pPr/>
              <a:t>38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862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43EBE0-F8A5-4B94-B952-F95E022D258D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901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F1436D-9DF9-4436-ABBE-69D9A6581720}" type="slidenum">
              <a:rPr lang="en-US" altLang="en-US" sz="1300">
                <a:latin typeface="Times New Roman" panose="02020603050405020304" pitchFamily="18" charset="0"/>
              </a:rPr>
              <a:pPr/>
              <a:t>40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64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5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5E20AF-B89E-4ADE-A086-502668B4AC0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462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5C2D92-84EE-42C6-AA9C-736BD00E0EE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066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F0EEF04-C34D-4ECE-8ADF-B88F006073A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44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4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CD90CA-6227-463F-8615-4FD638FFC161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96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34DCBC-1425-4CA1-97AC-475C9E2C8B24}" type="slidenum">
              <a:rPr lang="en-US" altLang="en-US" sz="1300">
                <a:latin typeface="Times New Roman" panose="02020603050405020304" pitchFamily="18" charset="0"/>
              </a:rPr>
              <a:pPr/>
              <a:t>45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53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2BD0FF-9734-40CB-8794-864ED525D2F7}" type="slidenum">
              <a:rPr lang="en-US" altLang="en-US" sz="1300">
                <a:latin typeface="Times New Roman" panose="02020603050405020304" pitchFamily="18" charset="0"/>
              </a:rPr>
              <a:pPr/>
              <a:t>46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95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1A4E1B-B500-400E-B48A-3EF306F0BFE9}" type="slidenum">
              <a:rPr lang="en-US" altLang="en-US" sz="1300">
                <a:latin typeface="Times New Roman" panose="02020603050405020304" pitchFamily="18" charset="0"/>
              </a:rPr>
              <a:pPr/>
              <a:t>47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72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6D19B2-8221-4CA8-ADA4-4AFA5BA66A19}" type="slidenum">
              <a:rPr lang="en-US" altLang="en-US" sz="1300">
                <a:latin typeface="Times New Roman" panose="02020603050405020304" pitchFamily="18" charset="0"/>
              </a:rPr>
              <a:pPr/>
              <a:t>48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0797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28ED2E-1021-4DB9-952F-0E671CC76611}" type="slidenum">
              <a:rPr lang="en-US" altLang="en-US" sz="1300">
                <a:latin typeface="Times New Roman" panose="02020603050405020304" pitchFamily="18" charset="0"/>
              </a:rPr>
              <a:pPr/>
              <a:t>49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00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60B886-F49F-4B32-B062-C16261F11A99}" type="slidenum">
              <a:rPr lang="en-US" altLang="en-US" sz="1300">
                <a:latin typeface="Times New Roman" panose="02020603050405020304" pitchFamily="18" charset="0"/>
              </a:rPr>
              <a:pPr/>
              <a:t>50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105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0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7638A-3EF6-40C0-BB04-A635C81373DE}" type="slidenum">
              <a:rPr lang="en-US" altLang="en-US" sz="1300">
                <a:latin typeface="Times New Roman" panose="02020603050405020304" pitchFamily="18" charset="0"/>
              </a:rPr>
              <a:pPr/>
              <a:t>55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331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799F25-346B-4906-BC01-2F85E616F0E8}" type="slidenum">
              <a:rPr lang="en-US" altLang="en-US" sz="1300">
                <a:latin typeface="Times New Roman" panose="02020603050405020304" pitchFamily="18" charset="0"/>
              </a:rPr>
              <a:pPr/>
              <a:t>56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7869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1149A2-AA84-403C-8797-91C6108A6853}" type="slidenum">
              <a:rPr lang="en-US" altLang="en-US" sz="1300">
                <a:latin typeface="Times New Roman" panose="02020603050405020304" pitchFamily="18" charset="0"/>
              </a:rPr>
              <a:pPr/>
              <a:t>57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8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5198670-1F56-44BB-A824-455584573B26}" type="slidenum">
              <a:rPr lang="en-US" altLang="en-US" sz="1300">
                <a:latin typeface="Times New Roman" panose="02020603050405020304" pitchFamily="18" charset="0"/>
              </a:rPr>
              <a:pPr algn="r"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012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19B7C-F281-4E91-9F7F-B16F7A7DD2FF}" type="slidenum">
              <a:rPr lang="en-US" altLang="en-US" sz="1300">
                <a:latin typeface="Times New Roman" panose="02020603050405020304" pitchFamily="18" charset="0"/>
              </a:rPr>
              <a:pPr/>
              <a:t>58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35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B17540-74E3-4E12-A6AD-9F5E8C1CC37D}" type="slidenum">
              <a:rPr lang="en-US" altLang="en-US" sz="1300">
                <a:latin typeface="Times New Roman" panose="02020603050405020304" pitchFamily="18" charset="0"/>
              </a:rPr>
              <a:pPr/>
              <a:t>59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827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A86814-E1BB-46D1-8A28-24E01F1DA724}" type="slidenum">
              <a:rPr lang="en-US" altLang="en-US" sz="1300">
                <a:latin typeface="Times New Roman" panose="02020603050405020304" pitchFamily="18" charset="0"/>
              </a:rPr>
              <a:pPr/>
              <a:t>60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33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AA48B2-A0B4-46BA-8854-33E688506BB7}" type="slidenum">
              <a:rPr lang="en-US" altLang="en-US" sz="1300">
                <a:latin typeface="Times New Roman" panose="02020603050405020304" pitchFamily="18" charset="0"/>
              </a:rPr>
              <a:pPr/>
              <a:t>61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5228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07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27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5C5A7A-2C61-42AF-A221-532AA30599B9}" type="slidenum">
              <a:rPr lang="en-US" altLang="en-US" sz="1300">
                <a:latin typeface="Times New Roman" panose="02020603050405020304" pitchFamily="18" charset="0"/>
              </a:rPr>
              <a:pPr/>
              <a:t>69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800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58EDDC-413F-4A67-90B7-FD222F15BFBA}" type="slidenum">
              <a:rPr lang="en-US" altLang="en-US" sz="1300">
                <a:latin typeface="Times New Roman" panose="02020603050405020304" pitchFamily="18" charset="0"/>
              </a:rPr>
              <a:pPr/>
              <a:t>70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86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4DBF43-F8A1-47FA-B653-F85F0D761D17}" type="slidenum">
              <a:rPr lang="en-US" altLang="en-US" sz="1300">
                <a:latin typeface="Times New Roman" panose="02020603050405020304" pitchFamily="18" charset="0"/>
              </a:rPr>
              <a:pPr/>
              <a:t>71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545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B54FB3-CCE9-4F55-ABFE-9B2EC8D6AFBE}" type="slidenum">
              <a:rPr lang="en-US" altLang="en-US" sz="1300">
                <a:latin typeface="Times New Roman" panose="02020603050405020304" pitchFamily="18" charset="0"/>
              </a:rPr>
              <a:pPr/>
              <a:t>72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3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DAB4C5-971C-4A34-B9BE-6DB1542966E1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453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5CA1D6-5600-4D2B-9784-5DCFD5CB8508}" type="slidenum">
              <a:rPr lang="en-US" altLang="en-US" sz="1300">
                <a:latin typeface="Times New Roman" panose="02020603050405020304" pitchFamily="18" charset="0"/>
              </a:rPr>
              <a:pPr/>
              <a:t>73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634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3EFBAD-9E3C-49B7-83DF-CA30E0A45C73}" type="slidenum">
              <a:rPr lang="en-US" altLang="en-US" sz="1300">
                <a:latin typeface="Times New Roman" panose="02020603050405020304" pitchFamily="18" charset="0"/>
              </a:rPr>
              <a:pPr/>
              <a:t>74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0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929666-9FEE-4BF8-B845-546A3CDBFA17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8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1DEF9C-B1C1-4813-A623-C769CB62B8B4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9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7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E0-AEF3-4836-9348-6FF6A8FC36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107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5A07-80B1-4681-BA73-FD967472B5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4450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2985-0F27-41E1-91BF-9CD16537D8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206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ED8-0974-4D60-AEF7-8A42446B9E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227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E8F-ACBE-4AC9-9E32-8EFA52A893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2006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4B17-EDFD-49B1-957F-F259E85B7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426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B49A-71A9-4469-A9C9-99C4EE942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683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4FC-715C-48F7-9C0C-BC3AAEF194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72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6035-5505-41AA-91C3-6F18F977A4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18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E26C-563F-43AD-8D5C-E4C8B3395A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599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0E3-1E4B-47C8-A906-B958060DB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08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71FA85E0-AC12-4012-A183-4FCA83ADE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fld id="{04993929-405C-4F77-A73D-2CC4C37D97E9}" type="slidenum">
              <a:rPr lang="en-US" sz="1400" b="0">
                <a:latin typeface="Tahoma" pitchFamily="34" charset="0"/>
              </a:rPr>
              <a:pPr algn="l"/>
              <a:t>‹#›</a:t>
            </a:fld>
            <a:endParaRPr lang="en-US" sz="1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3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6.pn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324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مدرس: دکتر </a:t>
            </a: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محمد حسن شيرعلی شهرضا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دانشگاه صنعتی </a:t>
            </a:r>
            <a:r>
              <a:rPr lang="fa-IR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اميرکبير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741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Demi" pitchFamily="34" charset="0"/>
              </a:defRPr>
            </a:lvl9pPr>
          </a:lstStyle>
          <a:p>
            <a:pPr eaLnBrk="1" hangingPunct="1"/>
            <a:r>
              <a:rPr lang="fa-IR" sz="2800" b="1" kern="0" dirty="0">
                <a:latin typeface="Arial" charset="0"/>
                <a:cs typeface="B Titr" pitchFamily="2" charset="-78"/>
              </a:rPr>
              <a:t>شبکه های کامپيوتری</a:t>
            </a:r>
            <a:r>
              <a:rPr lang="en-US" sz="2800" b="1" kern="0" dirty="0">
                <a:latin typeface="Arial" charset="0"/>
                <a:cs typeface="B Titr" pitchFamily="2" charset="-78"/>
              </a:rPr>
              <a:t/>
            </a:r>
            <a:br>
              <a:rPr lang="en-US" sz="2800" b="1" kern="0" dirty="0">
                <a:latin typeface="Arial" charset="0"/>
                <a:cs typeface="B Titr" pitchFamily="2" charset="-78"/>
              </a:rPr>
            </a:br>
            <a:r>
              <a:rPr lang="en-US" sz="2800" b="1" kern="0" dirty="0">
                <a:latin typeface="Arial" charset="0"/>
              </a:rPr>
              <a:t/>
            </a:r>
            <a:br>
              <a:rPr lang="en-US" sz="2800" b="1" kern="0" dirty="0">
                <a:latin typeface="Arial" charset="0"/>
              </a:rPr>
            </a:br>
            <a:r>
              <a:rPr lang="fa-IR" sz="2800" b="1" kern="0" dirty="0">
                <a:latin typeface="Arial" charset="0"/>
                <a:cs typeface="B Titr" pitchFamily="2" charset="-78"/>
              </a:rPr>
              <a:t>فصل اول: مقدمه</a:t>
            </a:r>
            <a:endParaRPr lang="en-US" sz="2800" b="1" kern="0" dirty="0">
              <a:latin typeface="Arial" charset="0"/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ساختار شبکه از نزدیک 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i="1" dirty="0">
                <a:solidFill>
                  <a:srgbClr val="CC0000"/>
                </a:solidFill>
              </a:rPr>
              <a:t>network edge:</a:t>
            </a:r>
          </a:p>
          <a:p>
            <a:pPr lvl="1" eaLnBrk="1" hangingPunct="1">
              <a:buSzPct val="75000"/>
            </a:pPr>
            <a:r>
              <a:rPr lang="en-US" altLang="en-US" sz="2400" dirty="0">
                <a:ea typeface="MS PGothic" panose="020B0600070205080204" pitchFamily="34" charset="-128"/>
              </a:rPr>
              <a:t>hosts: clients and servers</a:t>
            </a:r>
          </a:p>
          <a:p>
            <a:pPr lvl="1" eaLnBrk="1" hangingPunct="1">
              <a:buSzPct val="75000"/>
            </a:pPr>
            <a:r>
              <a:rPr lang="en-US" altLang="en-US" sz="2400" dirty="0">
                <a:ea typeface="MS PGothic" panose="020B0600070205080204" pitchFamily="34" charset="-128"/>
              </a:rPr>
              <a:t>servers often in data centers</a:t>
            </a:r>
          </a:p>
          <a:p>
            <a:pPr lvl="1" eaLnBrk="1" hangingPunct="1">
              <a:buSzPct val="75000"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access networks, physical media:</a:t>
            </a:r>
            <a:r>
              <a:rPr lang="en-US" altLang="en-US" dirty="0">
                <a:latin typeface="Gill Sans MT" panose="020B0502020104020203" pitchFamily="34" charset="0"/>
              </a:rPr>
              <a:t> wired, wireless communication links</a:t>
            </a:r>
            <a:r>
              <a:rPr lang="en-US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lang="en-US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interconnected routers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en-US" sz="2000" dirty="0">
              <a:latin typeface="Gill Sans MT" panose="020B0502020104020203" pitchFamily="34" charset="0"/>
            </a:endParaRPr>
          </a:p>
        </p:txBody>
      </p:sp>
      <p:pic>
        <p:nvPicPr>
          <p:cNvPr id="49158" name="Picture 54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138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شبکه دسترسی و رسانه‌های فیزیکی</a:t>
            </a:r>
            <a:endParaRPr lang="en-US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altLang="en-US" sz="2400"/>
              <a:t>residential access nets</a:t>
            </a:r>
          </a:p>
          <a:p>
            <a:pPr eaLnBrk="1" hangingPunct="1">
              <a:buSzPct val="75000"/>
            </a:pPr>
            <a:r>
              <a:rPr lang="en-US" altLang="en-US" sz="2400"/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altLang="en-US" sz="2400"/>
              <a:t>mobile access networks</a:t>
            </a: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keep in mind: </a:t>
            </a:r>
          </a:p>
          <a:p>
            <a:pPr eaLnBrk="1" hangingPunct="1">
              <a:buSzPct val="75000"/>
            </a:pPr>
            <a:r>
              <a:rPr lang="en-US" altLang="en-US" sz="2400"/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altLang="en-US" sz="2400"/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0" name="Picture 9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830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0286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604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7772400" cy="835025"/>
          </a:xfrm>
        </p:spPr>
        <p:txBody>
          <a:bodyPr/>
          <a:lstStyle/>
          <a:p>
            <a:pPr algn="r" rtl="1" eaLnBrk="1" hangingPunct="1"/>
            <a:r>
              <a:rPr lang="fa-IR" sz="3200" dirty="0" smtClean="0">
                <a:cs typeface="B Titr" pitchFamily="2" charset="-78"/>
              </a:rPr>
              <a:t>شبکه دسترسی؛ خطوط مشترکان مخابرات</a:t>
            </a:r>
            <a:r>
              <a:rPr lang="fa-IR" dirty="0" smtClean="0">
                <a:cs typeface="B Titr" pitchFamily="2" charset="-78"/>
              </a:rPr>
              <a:t> </a:t>
            </a:r>
            <a:r>
              <a:rPr lang="en-US" altLang="en-US" sz="3600" dirty="0" smtClean="0"/>
              <a:t>(DSL</a:t>
            </a:r>
            <a:r>
              <a:rPr lang="en-US" altLang="en-US" sz="3600" dirty="0"/>
              <a:t>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altLang="en-US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altLang="en-US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use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0"/>
              </a:rPr>
              <a:t>existing</a:t>
            </a:r>
            <a:r>
              <a:rPr lang="en-US" altLang="en-US" sz="2000" dirty="0">
                <a:latin typeface="Gill Sans MT" panose="020B0502020104020203" pitchFamily="34" charset="0"/>
              </a:rPr>
              <a:t> telephone line to central office DSLAM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data over DSL phone line goes to Internet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voice over DSL phone line goes to telephone net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&lt; 2.5 Mbps upstream transmission rate (typically &lt; 1 Mbps)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&lt; 24 Mbps downstream transmission rate (typically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Clip" r:id="rId4" imgW="681706" imgH="480401" progId="MS_ClipArt_Gallery.2">
                  <p:embed/>
                </p:oleObj>
              </mc:Choice>
              <mc:Fallback>
                <p:oleObj name="Clip" r:id="rId4" imgW="681706" imgH="480401" progId="MS_ClipArt_Gallery.2">
                  <p:embed/>
                  <p:pic>
                    <p:nvPicPr>
                      <p:cNvPr id="5327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662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1"/>
          <p:cNvSpPr>
            <a:spLocks/>
          </p:cNvSpPr>
          <p:nvPr/>
        </p:nvSpPr>
        <p:spPr bwMode="auto">
          <a:xfrm>
            <a:off x="381000" y="239713"/>
            <a:ext cx="8534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/>
            <a:r>
              <a:rPr lang="fa-IR" sz="3600" dirty="0" smtClean="0">
                <a:cs typeface="B Titr" pitchFamily="2" charset="-78"/>
              </a:rPr>
              <a:t>شبکه دسترسی؛ استفاده از کابل تلویزیونی</a:t>
            </a:r>
            <a:endParaRPr lang="en-US" altLang="en-US" sz="36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54275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modem</a:t>
            </a:r>
          </a:p>
        </p:txBody>
      </p:sp>
      <p:sp>
        <p:nvSpPr>
          <p:cNvPr id="54278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splitter</a:t>
            </a:r>
          </a:p>
        </p:txBody>
      </p:sp>
      <p:grpSp>
        <p:nvGrpSpPr>
          <p:cNvPr id="54279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4435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36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37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38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39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40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0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1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2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4" name="Picture 96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5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4419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420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21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2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23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3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3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34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24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25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26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28" name="Picture 115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6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4403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404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05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0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07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18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08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09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10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12" name="Picture 134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7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4387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388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89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9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91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402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92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93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94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96" name="Picture 15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288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4371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372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73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7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75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8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8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8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84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86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76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77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78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80" name="Picture 168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289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0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4355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4356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57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59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6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6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6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69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70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60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61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62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64" name="Picture 18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291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96969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4292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98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/>
              <a:t>cable headend</a:t>
            </a:r>
          </a:p>
        </p:txBody>
      </p:sp>
      <p:sp>
        <p:nvSpPr>
          <p:cNvPr id="54299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54351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54321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/>
                <a:t>Channels</a:t>
              </a:r>
            </a:p>
          </p:txBody>
        </p:sp>
        <p:sp>
          <p:nvSpPr>
            <p:cNvPr id="54322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25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27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28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29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30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V</a:t>
              </a:r>
            </a:p>
            <a:p>
              <a:pPr algn="ctr" eaLnBrk="1" hangingPunct="1"/>
              <a:r>
                <a:rPr lang="en-US" altLang="en-US" sz="1000"/>
                <a:t>I</a:t>
              </a:r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E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</p:txBody>
        </p:sp>
        <p:sp>
          <p:nvSpPr>
            <p:cNvPr id="54331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000"/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A</a:t>
              </a:r>
            </a:p>
            <a:p>
              <a:pPr algn="ctr" eaLnBrk="1" hangingPunct="1"/>
              <a:r>
                <a:rPr lang="en-US" altLang="en-US" sz="1000"/>
                <a:t>T</a:t>
              </a:r>
            </a:p>
            <a:p>
              <a:pPr algn="ctr" eaLnBrk="1" hangingPunct="1"/>
              <a:r>
                <a:rPr lang="en-US" altLang="en-US" sz="1000"/>
                <a:t>A</a:t>
              </a:r>
            </a:p>
          </p:txBody>
        </p:sp>
        <p:sp>
          <p:nvSpPr>
            <p:cNvPr id="54332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000"/>
            </a:p>
            <a:p>
              <a:pPr algn="ctr" eaLnBrk="1" hangingPunct="1"/>
              <a:r>
                <a:rPr lang="en-US" altLang="en-US" sz="1000"/>
                <a:t>D</a:t>
              </a:r>
            </a:p>
            <a:p>
              <a:pPr algn="ctr" eaLnBrk="1" hangingPunct="1"/>
              <a:r>
                <a:rPr lang="en-US" altLang="en-US" sz="1000"/>
                <a:t>A</a:t>
              </a:r>
            </a:p>
            <a:p>
              <a:pPr algn="ctr" eaLnBrk="1" hangingPunct="1"/>
              <a:r>
                <a:rPr lang="en-US" altLang="en-US" sz="1000"/>
                <a:t>T</a:t>
              </a:r>
            </a:p>
            <a:p>
              <a:pPr algn="ctr" eaLnBrk="1" hangingPunct="1"/>
              <a:r>
                <a:rPr lang="en-US" altLang="en-US" sz="1000"/>
                <a:t>A</a:t>
              </a:r>
            </a:p>
          </p:txBody>
        </p:sp>
        <p:sp>
          <p:nvSpPr>
            <p:cNvPr id="54333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000"/>
            </a:p>
            <a:p>
              <a:pPr algn="ctr" eaLnBrk="1" hangingPunct="1"/>
              <a:r>
                <a:rPr lang="en-US" altLang="en-US" sz="1000"/>
                <a:t>C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  <a:p>
              <a:pPr algn="ctr" eaLnBrk="1" hangingPunct="1"/>
              <a:r>
                <a:rPr lang="en-US" altLang="en-US" sz="1000"/>
                <a:t>N</a:t>
              </a:r>
            </a:p>
            <a:p>
              <a:pPr algn="ctr" eaLnBrk="1" hangingPunct="1"/>
              <a:r>
                <a:rPr lang="en-US" altLang="en-US" sz="1000"/>
                <a:t>T</a:t>
              </a:r>
            </a:p>
            <a:p>
              <a:pPr algn="ctr" eaLnBrk="1" hangingPunct="1"/>
              <a:r>
                <a:rPr lang="en-US" altLang="en-US" sz="1000"/>
                <a:t>R</a:t>
              </a:r>
            </a:p>
            <a:p>
              <a:pPr algn="ctr" eaLnBrk="1" hangingPunct="1"/>
              <a:r>
                <a:rPr lang="en-US" altLang="en-US" sz="1000"/>
                <a:t>O</a:t>
              </a:r>
            </a:p>
            <a:p>
              <a:pPr algn="ctr" eaLnBrk="1" hangingPunct="1"/>
              <a:r>
                <a:rPr lang="en-US" altLang="en-US" sz="1000"/>
                <a:t>L</a:t>
              </a:r>
            </a:p>
          </p:txBody>
        </p:sp>
        <p:sp>
          <p:nvSpPr>
            <p:cNvPr id="54334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1</a:t>
              </a:r>
            </a:p>
          </p:txBody>
        </p:sp>
        <p:sp>
          <p:nvSpPr>
            <p:cNvPr id="54342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2</a:t>
              </a:r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3</a:t>
              </a:r>
            </a:p>
          </p:txBody>
        </p:sp>
        <p:sp>
          <p:nvSpPr>
            <p:cNvPr id="54344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4</a:t>
              </a:r>
            </a:p>
          </p:txBody>
        </p:sp>
        <p:sp>
          <p:nvSpPr>
            <p:cNvPr id="54345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5</a:t>
              </a:r>
            </a:p>
          </p:txBody>
        </p:sp>
        <p:sp>
          <p:nvSpPr>
            <p:cNvPr id="54346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6</a:t>
              </a:r>
            </a:p>
          </p:txBody>
        </p:sp>
        <p:sp>
          <p:nvSpPr>
            <p:cNvPr id="54347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7</a:t>
              </a:r>
            </a:p>
          </p:txBody>
        </p:sp>
        <p:sp>
          <p:nvSpPr>
            <p:cNvPr id="54348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8</a:t>
              </a:r>
            </a:p>
          </p:txBody>
        </p:sp>
        <p:sp>
          <p:nvSpPr>
            <p:cNvPr id="54349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/>
                <a:t>9</a:t>
              </a:r>
            </a:p>
          </p:txBody>
        </p:sp>
        <p:sp>
          <p:nvSpPr>
            <p:cNvPr id="54350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54315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4317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4319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20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6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frequency division multiplexing:</a:t>
            </a:r>
            <a:r>
              <a:rPr lang="en-US" altLang="en-US">
                <a:latin typeface="Gill Sans MT" panose="020B0502020104020203" pitchFamily="34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anose="020B0502020104020203" pitchFamily="34" charset="0"/>
              </a:rPr>
              <a:t>in different frequency bands</a:t>
            </a:r>
          </a:p>
        </p:txBody>
      </p:sp>
      <p:pic>
        <p:nvPicPr>
          <p:cNvPr id="54310" name="Picture 32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912692"/>
            <a:ext cx="8247062" cy="12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11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4313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4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061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frequencies over </a:t>
              </a:r>
              <a:r>
                <a:rPr lang="en-US" altLang="en-US" sz="1600" i="1">
                  <a:solidFill>
                    <a:srgbClr val="CC0000"/>
                  </a:solidFill>
                </a:rPr>
                <a:t>shared </a:t>
              </a:r>
              <a:r>
                <a:rPr lang="en-US" alt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96969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HFC: hybrid fiber coax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asymmetric: up to 30Mbps downstream transmission rate, 2 Mbps upstream transmission rate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network </a:t>
            </a:r>
            <a:r>
              <a:rPr lang="en-US" altLang="en-US" sz="2000" dirty="0">
                <a:latin typeface="Gill Sans MT" panose="020B0502020104020203" pitchFamily="34" charset="0"/>
              </a:rPr>
              <a:t>of cable, fiber attaches homes to ISP router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homes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0"/>
              </a:rPr>
              <a:t>share access network</a:t>
            </a:r>
            <a:r>
              <a:rPr lang="en-US" altLang="en-US" sz="20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 dirty="0">
                <a:latin typeface="Gill Sans MT" panose="020B0502020104020203" pitchFamily="34" charset="0"/>
              </a:rPr>
              <a:t>to cable headend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unlike DSL, which has dedicated access to central office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3"/>
            <a:ext cx="8534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/>
            <a:r>
              <a:rPr lang="fa-IR" sz="3600" dirty="0">
                <a:cs typeface="B Titr" pitchFamily="2" charset="-78"/>
              </a:rPr>
              <a:t>شبکه دسترسی؛ استفاده از کابل تلویزیونی</a:t>
            </a:r>
            <a:endParaRPr lang="en-US" altLang="en-US" sz="3600" dirty="0">
              <a:solidFill>
                <a:srgbClr val="000099"/>
              </a:solidFill>
              <a:latin typeface="Gill Sans MT" panose="020B0502020104020203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55336" name="Picture 18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22327"/>
            <a:ext cx="847566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1274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3"/>
            <a:ext cx="8610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/>
            <a:r>
              <a:rPr lang="fa-IR" sz="3600" dirty="0">
                <a:cs typeface="B Titr" pitchFamily="2" charset="-78"/>
              </a:rPr>
              <a:t>شبکه دسترسی؛ </a:t>
            </a:r>
            <a:r>
              <a:rPr lang="fa-IR" sz="3600" dirty="0" smtClean="0">
                <a:cs typeface="B Titr" pitchFamily="2" charset="-78"/>
              </a:rPr>
              <a:t>شبکه خانگی</a:t>
            </a:r>
            <a:endParaRPr lang="en-US" altLang="en-US" sz="36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56323" name="Picture 8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55771"/>
            <a:ext cx="8704262" cy="1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alt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/>
              <a:t>wireless</a:t>
            </a:r>
          </a:p>
          <a:p>
            <a:pPr algn="r"/>
            <a:r>
              <a:rPr lang="en-US" altLang="en-US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880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شبکه </a:t>
            </a:r>
            <a:r>
              <a:rPr lang="fa-IR" dirty="0" smtClean="0">
                <a:cs typeface="B Titr" pitchFamily="2" charset="-78"/>
              </a:rPr>
              <a:t>دسترسی سازمانی؛ اترنت </a:t>
            </a:r>
            <a:r>
              <a:rPr lang="en-US" altLang="en-US" sz="4000" dirty="0" smtClean="0"/>
              <a:t>(</a:t>
            </a:r>
            <a:r>
              <a:rPr lang="en-US" altLang="en-US" sz="4000" dirty="0"/>
              <a:t>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typically used in companies, universities,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marL="342900" lvl="1" indent="-342900" eaLnBrk="1" hangingPunct="1"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ea typeface="Arial" panose="020B0604020202020204" pitchFamily="34" charset="0"/>
              </a:rPr>
              <a:t>10 Mbps, 100Mbps, 1Gbps, 10Gbps transmission rates</a:t>
            </a:r>
          </a:p>
          <a:p>
            <a:pPr marL="342900" lvl="1" indent="-342900" eaLnBrk="1" hangingPunct="1"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dirty="0">
                <a:ea typeface="Arial" panose="020B0604020202020204" pitchFamily="34" charset="0"/>
              </a:rPr>
              <a:t>today, end systems typically connect into Ethernet switch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alt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altLang="en-US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01" name="Picture 394" descr="underline_base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30447"/>
            <a:ext cx="8285163" cy="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61956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شبکه </a:t>
            </a:r>
            <a:r>
              <a:rPr lang="fa-IR" dirty="0" smtClean="0">
                <a:cs typeface="B Titr" pitchFamily="2" charset="-78"/>
              </a:rPr>
              <a:t>دسترسی بی‌سیم</a:t>
            </a:r>
            <a:endParaRPr lang="en-US" altLang="en-US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/>
              <a:t>shared </a:t>
            </a:r>
            <a:r>
              <a:rPr lang="en-US" altLang="en-US" sz="2000" i="1" dirty="0"/>
              <a:t>wireless</a:t>
            </a:r>
            <a:r>
              <a:rPr lang="en-US" altLang="en-US" sz="2000" dirty="0"/>
              <a:t> access network connects end system to router</a:t>
            </a:r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via base station aka </a:t>
            </a:r>
            <a:r>
              <a:rPr lang="ja-JP" altLang="en-US" sz="2000" dirty="0">
                <a:ea typeface="MS PGothic" panose="020B0600070205080204" pitchFamily="34" charset="-128"/>
              </a:rPr>
              <a:t>“</a:t>
            </a:r>
            <a:r>
              <a:rPr lang="en-US" altLang="ja-JP" sz="2000" dirty="0">
                <a:ea typeface="MS PGothic" panose="020B0600070205080204" pitchFamily="34" charset="-128"/>
              </a:rPr>
              <a:t>access point</a:t>
            </a:r>
            <a:r>
              <a:rPr lang="ja-JP" altLang="en-US" sz="2000" dirty="0">
                <a:ea typeface="MS PGothic" panose="020B0600070205080204" pitchFamily="34" charset="-128"/>
              </a:rPr>
              <a:t>”</a:t>
            </a:r>
            <a:endParaRPr lang="en-US" altLang="en-US" sz="2000" dirty="0">
              <a:ea typeface="Arial" panose="020B0604020202020204" pitchFamily="34" charset="0"/>
            </a:endParaRPr>
          </a:p>
        </p:txBody>
      </p:sp>
      <p:pic>
        <p:nvPicPr>
          <p:cNvPr id="59396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890588"/>
            <a:ext cx="8521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wireless LANs: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within building (100 </a:t>
            </a:r>
            <a:r>
              <a:rPr lang="en-US" altLang="en-US" sz="2000" dirty="0" err="1">
                <a:latin typeface="Gill Sans MT" panose="020B0502020104020203" pitchFamily="34" charset="0"/>
              </a:rPr>
              <a:t>ft</a:t>
            </a:r>
            <a:r>
              <a:rPr lang="en-US" altLang="en-US" sz="2000" dirty="0">
                <a:latin typeface="Gill Sans MT" panose="020B0502020104020203" pitchFamily="34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802.11b/g (</a:t>
            </a:r>
            <a:r>
              <a:rPr lang="en-US" altLang="en-US" sz="2000" dirty="0" err="1">
                <a:latin typeface="Gill Sans MT" panose="020B0502020104020203" pitchFamily="34" charset="0"/>
              </a:rPr>
              <a:t>WiFi</a:t>
            </a:r>
            <a:r>
              <a:rPr lang="en-US" altLang="en-US" sz="2000" dirty="0">
                <a:latin typeface="Gill Sans MT" panose="020B0502020104020203" pitchFamily="34" charset="0"/>
              </a:rPr>
              <a:t>): 11, 54 Mbps transmission rate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Gill Sans MT" panose="020B0502020104020203" pitchFamily="34" charset="0"/>
              </a:rPr>
              <a:t>wide-area wireless access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provided by telco (cellular) operator, 10</a:t>
            </a:r>
            <a:r>
              <a:rPr lang="ja-JP" altLang="en-US" sz="2000" dirty="0">
                <a:latin typeface="Gill Sans MT" panose="020B0502020104020203" pitchFamily="34" charset="0"/>
              </a:rPr>
              <a:t>’</a:t>
            </a:r>
            <a:r>
              <a:rPr lang="en-US" altLang="ja-JP" sz="2000" dirty="0">
                <a:latin typeface="Gill Sans MT" panose="020B0502020104020203" pitchFamily="34" charset="0"/>
              </a:rPr>
              <a:t>s km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between 1 and 10 Mbps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3G, 4G:  LTE</a:t>
            </a:r>
          </a:p>
        </p:txBody>
      </p:sp>
      <p:grpSp>
        <p:nvGrpSpPr>
          <p:cNvPr id="59399" name="Group 85"/>
          <p:cNvGrpSpPr>
            <a:grpSpLocks/>
          </p:cNvGrpSpPr>
          <p:nvPr/>
        </p:nvGrpSpPr>
        <p:grpSpPr bwMode="auto">
          <a:xfrm>
            <a:off x="958850" y="3536950"/>
            <a:ext cx="2487613" cy="1562100"/>
            <a:chOff x="2889" y="1631"/>
            <a:chExt cx="980" cy="743"/>
          </a:xfrm>
        </p:grpSpPr>
        <p:sp>
          <p:nvSpPr>
            <p:cNvPr id="59501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502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59400" name="Line 110"/>
          <p:cNvSpPr>
            <a:spLocks noChangeShapeType="1"/>
          </p:cNvSpPr>
          <p:nvPr/>
        </p:nvSpPr>
        <p:spPr bwMode="auto">
          <a:xfrm>
            <a:off x="2603500" y="4941888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116"/>
          <p:cNvSpPr>
            <a:spLocks noChangeShapeType="1"/>
          </p:cNvSpPr>
          <p:nvPr/>
        </p:nvSpPr>
        <p:spPr bwMode="auto">
          <a:xfrm flipV="1">
            <a:off x="2003425" y="4806950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2" name="Group 228"/>
          <p:cNvGrpSpPr>
            <a:grpSpLocks/>
          </p:cNvGrpSpPr>
          <p:nvPr/>
        </p:nvGrpSpPr>
        <p:grpSpPr bwMode="auto">
          <a:xfrm>
            <a:off x="2279650" y="4649788"/>
            <a:ext cx="666750" cy="284162"/>
            <a:chOff x="4650" y="1129"/>
            <a:chExt cx="246" cy="95"/>
          </a:xfrm>
        </p:grpSpPr>
        <p:sp>
          <p:nvSpPr>
            <p:cNvPr id="594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4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9496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9499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7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3" name="Group 246"/>
          <p:cNvGrpSpPr>
            <a:grpSpLocks/>
          </p:cNvGrpSpPr>
          <p:nvPr/>
        </p:nvGrpSpPr>
        <p:grpSpPr bwMode="auto">
          <a:xfrm>
            <a:off x="1527175" y="4416425"/>
            <a:ext cx="863600" cy="588963"/>
            <a:chOff x="2967" y="478"/>
            <a:chExt cx="788" cy="625"/>
          </a:xfrm>
        </p:grpSpPr>
        <p:pic>
          <p:nvPicPr>
            <p:cNvPr id="59491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92" name="Picture 248" descr="antenna_radiation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Group 390"/>
          <p:cNvGrpSpPr>
            <a:grpSpLocks/>
          </p:cNvGrpSpPr>
          <p:nvPr/>
        </p:nvGrpSpPr>
        <p:grpSpPr bwMode="auto">
          <a:xfrm>
            <a:off x="1441450" y="3648075"/>
            <a:ext cx="757238" cy="682625"/>
            <a:chOff x="877" y="1008"/>
            <a:chExt cx="2747" cy="2591"/>
          </a:xfrm>
        </p:grpSpPr>
        <p:pic>
          <p:nvPicPr>
            <p:cNvPr id="59468" name="Picture 391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69" name="Picture 392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70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71" name="Picture 394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72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9485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9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59409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411" name="Picture 13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12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59466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67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413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9448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45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449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50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9414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59425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26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7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28" name="Picture 34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9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5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442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4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5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6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6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594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420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423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4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1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16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6" name="Text Box 446"/>
          <p:cNvSpPr txBox="1">
            <a:spLocks noChangeArrowheads="1"/>
          </p:cNvSpPr>
          <p:nvPr/>
        </p:nvSpPr>
        <p:spPr bwMode="auto">
          <a:xfrm>
            <a:off x="2044700" y="51863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 dirty="0"/>
              <a:t>to Internet</a:t>
            </a:r>
          </a:p>
        </p:txBody>
      </p:sp>
      <p:sp>
        <p:nvSpPr>
          <p:cNvPr id="59407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to Internet</a:t>
            </a:r>
          </a:p>
        </p:txBody>
      </p:sp>
    </p:spTree>
    <p:extLst>
      <p:ext uri="{BB962C8B-B14F-4D97-AF65-F5344CB8AC3E}">
        <p14:creationId xmlns:p14="http://schemas.microsoft.com/office/powerpoint/2010/main" val="303516326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645525" cy="765175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میزبان </a:t>
            </a:r>
            <a:r>
              <a:rPr lang="en-US" sz="4000" dirty="0" smtClean="0">
                <a:cs typeface="B Titr" pitchFamily="2" charset="-78"/>
              </a:rPr>
              <a:t>(HOST)</a:t>
            </a:r>
            <a:r>
              <a:rPr lang="fa-IR" sz="4000" dirty="0" smtClean="0">
                <a:cs typeface="B Titr" pitchFamily="2" charset="-78"/>
              </a:rPr>
              <a:t> فرستنده بسته‌های داده</a:t>
            </a:r>
            <a:endParaRPr lang="en-US" altLang="en-US" sz="4000" dirty="0"/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ea typeface="+mn-ea"/>
              </a:rPr>
              <a:t>host sending function: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takes application message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breaks into smaller chunks, known as </a:t>
            </a:r>
            <a:r>
              <a:rPr lang="en-US" sz="1800" i="1" dirty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1800" dirty="0">
                <a:ea typeface="+mn-ea"/>
              </a:rPr>
              <a:t>, of length </a:t>
            </a:r>
            <a:r>
              <a:rPr lang="en-US" sz="1800" i="1" dirty="0">
                <a:solidFill>
                  <a:srgbClr val="C00000"/>
                </a:solidFill>
                <a:ea typeface="+mn-ea"/>
              </a:rPr>
              <a:t>L</a:t>
            </a:r>
            <a:r>
              <a:rPr lang="en-US" sz="1800" dirty="0">
                <a:ea typeface="+mn-ea"/>
              </a:rPr>
              <a:t> bits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transmits packet into access network at </a:t>
            </a:r>
            <a:r>
              <a:rPr lang="en-US" sz="1800" i="1" dirty="0">
                <a:solidFill>
                  <a:srgbClr val="C00000"/>
                </a:solidFill>
                <a:ea typeface="+mn-ea"/>
              </a:rPr>
              <a:t>transmission rate R</a:t>
            </a:r>
          </a:p>
          <a:p>
            <a:pPr lvl="1" eaLnBrk="1" hangingPunct="1">
              <a:defRPr/>
            </a:pPr>
            <a:r>
              <a:rPr lang="en-US" sz="2000" dirty="0"/>
              <a:t>link transmission rate, aka link </a:t>
            </a:r>
            <a:r>
              <a:rPr lang="en-US" sz="2000" i="1" dirty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19150"/>
            <a:ext cx="88169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88077" y="3759200"/>
            <a:ext cx="25827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i="1" dirty="0"/>
              <a:t>R: </a:t>
            </a:r>
            <a:r>
              <a:rPr lang="en-US" altLang="en-US" sz="1600" dirty="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two packets, </a:t>
            </a:r>
          </a:p>
          <a:p>
            <a:r>
              <a:rPr lang="en-US" altLang="en-US" sz="1800" i="1" dirty="0"/>
              <a:t>L</a:t>
            </a:r>
            <a:r>
              <a:rPr lang="en-US" altLang="en-US" sz="1800" dirty="0"/>
              <a:t> bits each</a:t>
            </a:r>
          </a:p>
        </p:txBody>
      </p:sp>
      <p:sp>
        <p:nvSpPr>
          <p:cNvPr id="61456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alt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altLang="en-US" sz="1800"/>
              <a:t>delay</a:t>
            </a:r>
          </a:p>
        </p:txBody>
      </p:sp>
      <p:sp>
        <p:nvSpPr>
          <p:cNvPr id="61457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altLang="en-US" sz="1800"/>
              <a:t>transmit </a:t>
            </a:r>
            <a:r>
              <a:rPr lang="en-US" altLang="en-US" sz="1800" i="1"/>
              <a:t>L</a:t>
            </a:r>
            <a:r>
              <a:rPr lang="en-US" alt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altLang="en-US" sz="1800"/>
              <a:t>packet into link</a:t>
            </a:r>
          </a:p>
        </p:txBody>
      </p:sp>
      <p:sp>
        <p:nvSpPr>
          <p:cNvPr id="61458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L</a:t>
            </a:r>
            <a:r>
              <a:rPr lang="en-US" altLang="en-US"/>
              <a:t> (bits)</a:t>
            </a:r>
          </a:p>
          <a:p>
            <a:r>
              <a:rPr lang="en-US" altLang="en-US" i="1"/>
              <a:t>R</a:t>
            </a:r>
            <a:r>
              <a:rPr lang="en-US" altLang="en-US"/>
              <a:t> (bits/sec)</a:t>
            </a:r>
          </a:p>
        </p:txBody>
      </p:sp>
      <p:cxnSp>
        <p:nvCxnSpPr>
          <p:cNvPr id="61459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0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=</a:t>
            </a:r>
          </a:p>
        </p:txBody>
      </p:sp>
      <p:sp>
        <p:nvSpPr>
          <p:cNvPr id="61461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=</a:t>
            </a:r>
          </a:p>
        </p:txBody>
      </p:sp>
      <p:sp>
        <p:nvSpPr>
          <p:cNvPr id="61462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2847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914400"/>
            <a:ext cx="8066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رسانه فیزیکی</a:t>
            </a:r>
            <a:endParaRPr lang="en-US" altLang="en-US" sz="40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>
                <a:solidFill>
                  <a:srgbClr val="CC0000"/>
                </a:solidFill>
              </a:rPr>
              <a:t>bit: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propagates between</a:t>
            </a:r>
            <a:br>
              <a:rPr lang="en-US" altLang="en-US" sz="2000" dirty="0"/>
            </a:br>
            <a:r>
              <a:rPr lang="en-US" altLang="en-US" sz="2000" dirty="0"/>
              <a:t>transmitter/receiver pairs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buSzPct val="75000"/>
            </a:pPr>
            <a:r>
              <a:rPr lang="en-US" altLang="en-US" sz="2000" dirty="0">
                <a:solidFill>
                  <a:srgbClr val="CC0000"/>
                </a:solidFill>
              </a:rPr>
              <a:t>physical link:</a:t>
            </a:r>
            <a:r>
              <a:rPr lang="en-US" altLang="en-US" sz="2000" dirty="0"/>
              <a:t> what lies between transmitter &amp; receiver</a:t>
            </a:r>
          </a:p>
          <a:p>
            <a:pPr eaLnBrk="1" hangingPunct="1">
              <a:buSzPct val="75000"/>
            </a:pPr>
            <a:r>
              <a:rPr lang="en-US" altLang="en-US" sz="2000" dirty="0">
                <a:solidFill>
                  <a:srgbClr val="CC0000"/>
                </a:solidFill>
              </a:rPr>
              <a:t>guided media: 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signals propagate in solid media: copper, fiber, coax</a:t>
            </a:r>
          </a:p>
          <a:p>
            <a:pPr eaLnBrk="1" hangingPunct="1">
              <a:buSzPct val="75000"/>
            </a:pPr>
            <a:r>
              <a:rPr lang="en-US" altLang="en-US" sz="2000" dirty="0">
                <a:solidFill>
                  <a:srgbClr val="CC0000"/>
                </a:solidFill>
              </a:rPr>
              <a:t>unguided media: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CC0000"/>
                </a:solidFill>
              </a:rPr>
              <a:t>twisted pair (TP</a:t>
            </a:r>
            <a:r>
              <a:rPr lang="en-US" altLang="en-US" sz="2000" i="1" dirty="0">
                <a:solidFill>
                  <a:srgbClr val="FF0000"/>
                </a:solidFill>
              </a:rPr>
              <a:t>)</a:t>
            </a:r>
            <a:endParaRPr lang="en-US" altLang="en-US" sz="2000" i="1" dirty="0"/>
          </a:p>
          <a:p>
            <a:pPr eaLnBrk="1" hangingPunct="1">
              <a:buSzPct val="75000"/>
            </a:pPr>
            <a:r>
              <a:rPr lang="en-US" altLang="en-US" sz="2000" dirty="0"/>
              <a:t>two insulated copper wires</a:t>
            </a:r>
          </a:p>
          <a:p>
            <a:pPr lvl="1" eaLnBrk="1" hangingPunct="1">
              <a:buSzPct val="75000"/>
            </a:pPr>
            <a:r>
              <a:rPr lang="en-US" altLang="en-US" sz="1800" dirty="0">
                <a:ea typeface="Arial" panose="020B0604020202020204" pitchFamily="34" charset="0"/>
              </a:rPr>
              <a:t>Category 5: 100 Mbps, 1 </a:t>
            </a:r>
            <a:r>
              <a:rPr lang="en-US" altLang="en-US" sz="1800" dirty="0" err="1">
                <a:ea typeface="Arial" panose="020B0604020202020204" pitchFamily="34" charset="0"/>
              </a:rPr>
              <a:t>Gpbs</a:t>
            </a:r>
            <a:r>
              <a:rPr lang="en-US" altLang="en-US" sz="1800" dirty="0">
                <a:ea typeface="Arial" panose="020B0604020202020204" pitchFamily="34" charset="0"/>
              </a:rPr>
              <a:t> Ethernet</a:t>
            </a:r>
          </a:p>
          <a:p>
            <a:pPr lvl="1" eaLnBrk="1" hangingPunct="1">
              <a:buSzPct val="75000"/>
            </a:pPr>
            <a:r>
              <a:rPr lang="en-US" altLang="en-US" sz="1800" dirty="0">
                <a:ea typeface="Arial" panose="020B0604020202020204" pitchFamily="34" charset="0"/>
              </a:rPr>
              <a:t>Category 6: 10Gbps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390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1-1 اینترنت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00214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f-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2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762000"/>
            <a:ext cx="85613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رسانه </a:t>
            </a:r>
            <a:r>
              <a:rPr lang="fa-IR" dirty="0" smtClean="0">
                <a:cs typeface="B Titr" pitchFamily="2" charset="-78"/>
              </a:rPr>
              <a:t>فیزیکی؛ کابل هم محور و فیبر نوری</a:t>
            </a:r>
            <a:endParaRPr lang="en-US" altLang="en-US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</a:rPr>
              <a:t>coaxial cable:</a:t>
            </a:r>
            <a:endParaRPr lang="en-US" altLang="en-US" sz="2000" i="1" dirty="0">
              <a:solidFill>
                <a:srgbClr val="CC0000"/>
              </a:solidFill>
            </a:endParaRPr>
          </a:p>
          <a:p>
            <a:pPr eaLnBrk="1" hangingPunct="1">
              <a:buSzPct val="75000"/>
            </a:pPr>
            <a:r>
              <a:rPr lang="en-US" altLang="en-US" sz="2000" dirty="0"/>
              <a:t>two concentric copper conductors</a:t>
            </a:r>
          </a:p>
          <a:p>
            <a:pPr eaLnBrk="1" hangingPunct="1">
              <a:buSzPct val="75000"/>
            </a:pPr>
            <a:r>
              <a:rPr lang="en-US" altLang="en-US" sz="2000" dirty="0"/>
              <a:t>bidirectional</a:t>
            </a:r>
          </a:p>
          <a:p>
            <a:pPr eaLnBrk="1" hangingPunct="1">
              <a:buSzPct val="75000"/>
            </a:pPr>
            <a:r>
              <a:rPr lang="en-US" altLang="en-US" sz="2000" dirty="0"/>
              <a:t>broadband:</a:t>
            </a:r>
          </a:p>
          <a:p>
            <a:pPr lvl="1" eaLnBrk="1" hangingPunct="1"/>
            <a:r>
              <a:rPr lang="en-US" altLang="en-US" sz="1800" dirty="0">
                <a:ea typeface="Arial" panose="020B0604020202020204" pitchFamily="34" charset="0"/>
              </a:rPr>
              <a:t> multiple channels on cable</a:t>
            </a:r>
          </a:p>
          <a:p>
            <a:pPr lvl="1" eaLnBrk="1" hangingPunct="1"/>
            <a:r>
              <a:rPr lang="en-US" altLang="en-US" sz="1800" dirty="0">
                <a:ea typeface="Arial" panose="020B0604020202020204" pitchFamily="34" charset="0"/>
              </a:rPr>
              <a:t> HFC</a:t>
            </a:r>
          </a:p>
        </p:txBody>
      </p:sp>
      <p:pic>
        <p:nvPicPr>
          <p:cNvPr id="64518" name="Picture 4" descr="coa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fiber optic cable:</a:t>
            </a:r>
            <a:endParaRPr lang="en-US" altLang="en-US" sz="2000" i="1" dirty="0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glass fiber carrying light pulses, each pulse a bit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high-speed operation: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high-speed point-to-point transmission (e.g., 10</a:t>
            </a:r>
            <a:r>
              <a:rPr lang="ja-JP" altLang="en-US" sz="1800" dirty="0">
                <a:latin typeface="Gill Sans MT" panose="020B0502020104020203" pitchFamily="34" charset="0"/>
              </a:rPr>
              <a:t>’</a:t>
            </a:r>
            <a:r>
              <a:rPr lang="en-US" altLang="ja-JP" sz="1800" dirty="0">
                <a:latin typeface="Gill Sans MT" panose="020B0502020104020203" pitchFamily="34" charset="0"/>
              </a:rPr>
              <a:t>s-100</a:t>
            </a:r>
            <a:r>
              <a:rPr lang="ja-JP" altLang="en-US" sz="1800" dirty="0">
                <a:latin typeface="Gill Sans MT" panose="020B0502020104020203" pitchFamily="34" charset="0"/>
              </a:rPr>
              <a:t>’</a:t>
            </a:r>
            <a:r>
              <a:rPr lang="en-US" altLang="ja-JP" sz="1800" dirty="0">
                <a:latin typeface="Gill Sans MT" panose="020B0502020104020203" pitchFamily="34" charset="0"/>
              </a:rPr>
              <a:t>s </a:t>
            </a:r>
            <a:r>
              <a:rPr lang="en-US" altLang="ja-JP" sz="1800" dirty="0" err="1">
                <a:latin typeface="Gill Sans MT" panose="020B0502020104020203" pitchFamily="34" charset="0"/>
              </a:rPr>
              <a:t>Gpbs</a:t>
            </a:r>
            <a:r>
              <a:rPr lang="en-US" altLang="ja-JP" sz="1800" dirty="0">
                <a:latin typeface="Gill Sans MT" panose="020B0502020104020203" pitchFamily="34" charset="0"/>
              </a:rPr>
              <a:t> transmission rate)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low error rate: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repeaters spaced far apart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immune to electromagnetic noise</a:t>
            </a:r>
          </a:p>
        </p:txBody>
      </p:sp>
    </p:spTree>
    <p:extLst>
      <p:ext uri="{BB962C8B-B14F-4D97-AF65-F5344CB8AC3E}">
        <p14:creationId xmlns:p14="http://schemas.microsoft.com/office/powerpoint/2010/main" val="27424113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62000"/>
            <a:ext cx="85534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610600" cy="9302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رسانه </a:t>
            </a:r>
            <a:r>
              <a:rPr lang="fa-IR" dirty="0" smtClean="0">
                <a:cs typeface="B Titr" pitchFamily="2" charset="-78"/>
              </a:rPr>
              <a:t>فیزیکی؛ ارتباط رادیویی</a:t>
            </a:r>
            <a:endParaRPr lang="en-US" alt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/>
              <a:t>signal carried in electromagnetic spectrum</a:t>
            </a:r>
          </a:p>
          <a:p>
            <a:pPr eaLnBrk="1" hangingPunct="1">
              <a:buSzPct val="75000"/>
            </a:pPr>
            <a:r>
              <a:rPr lang="en-US" altLang="en-US" sz="2000" dirty="0"/>
              <a:t>no physical </a:t>
            </a:r>
            <a:r>
              <a:rPr lang="ja-JP" altLang="en-US" sz="2000" dirty="0"/>
              <a:t>“</a:t>
            </a:r>
            <a:r>
              <a:rPr lang="en-US" altLang="ja-JP" sz="2000" dirty="0"/>
              <a:t>wire</a:t>
            </a:r>
            <a:r>
              <a:rPr lang="ja-JP" altLang="en-US" sz="2000" dirty="0"/>
              <a:t>”</a:t>
            </a:r>
            <a:endParaRPr lang="en-US" altLang="ja-JP" sz="2000" dirty="0"/>
          </a:p>
          <a:p>
            <a:pPr eaLnBrk="1" hangingPunct="1">
              <a:buSzPct val="75000"/>
            </a:pPr>
            <a:r>
              <a:rPr lang="en-US" altLang="en-US" sz="2000" dirty="0"/>
              <a:t>bidirectional</a:t>
            </a:r>
          </a:p>
          <a:p>
            <a:pPr eaLnBrk="1" hangingPunct="1">
              <a:buSzPct val="75000"/>
            </a:pPr>
            <a:r>
              <a:rPr lang="en-US" altLang="en-US" sz="2000" dirty="0"/>
              <a:t>propagation environment effects: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reflection 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obstruction by objects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0"/>
              </a:rPr>
              <a:t>radio link types:</a:t>
            </a:r>
            <a:endParaRPr lang="en-US" altLang="en-US" sz="2000" i="1" dirty="0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terrestrial  microwave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e.g. up to 45 Mbps channels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LAN</a:t>
            </a:r>
            <a:r>
              <a:rPr lang="en-US" altLang="en-US" sz="2000" dirty="0">
                <a:latin typeface="Gill Sans MT" panose="020B0502020104020203" pitchFamily="34" charset="0"/>
              </a:rPr>
              <a:t> (e.g., </a:t>
            </a:r>
            <a:r>
              <a:rPr lang="en-US" altLang="en-US" sz="2000" dirty="0" err="1">
                <a:latin typeface="Gill Sans MT" panose="020B0502020104020203" pitchFamily="34" charset="0"/>
              </a:rPr>
              <a:t>WiFi</a:t>
            </a:r>
            <a:r>
              <a:rPr lang="en-US" altLang="en-US" sz="2000" dirty="0">
                <a:latin typeface="Gill Sans MT" panose="020B0502020104020203" pitchFamily="34" charset="0"/>
              </a:rPr>
              <a:t>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11Mbps, 54 Mbps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wide-area</a:t>
            </a:r>
            <a:r>
              <a:rPr lang="en-US" altLang="en-US" sz="2000" dirty="0">
                <a:latin typeface="Gill Sans MT" panose="020B0502020104020203" pitchFamily="34" charset="0"/>
              </a:rPr>
              <a:t> (e.g., cellular)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3G cellular: ~ few Mbps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99"/>
                </a:solidFill>
                <a:latin typeface="Gill Sans MT" panose="020B0502020104020203" pitchFamily="34" charset="0"/>
              </a:rPr>
              <a:t>satellite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Kbps to 45Mbps channel (or multiple smaller channels)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270 </a:t>
            </a:r>
            <a:r>
              <a:rPr lang="en-US" altLang="en-US" sz="1800" dirty="0" err="1">
                <a:latin typeface="Gill Sans MT" panose="020B0502020104020203" pitchFamily="34" charset="0"/>
              </a:rPr>
              <a:t>msec</a:t>
            </a:r>
            <a:r>
              <a:rPr lang="en-US" altLang="en-US" sz="1800" dirty="0">
                <a:latin typeface="Gill Sans MT" panose="020B0502020104020203" pitchFamily="34" charset="0"/>
              </a:rPr>
              <a:t> end-end delay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Gill Sans MT" panose="020B0502020104020203" pitchFamily="34" charset="0"/>
              </a:rPr>
              <a:t>geosynchronous versus low altitude</a:t>
            </a:r>
          </a:p>
        </p:txBody>
      </p:sp>
    </p:spTree>
    <p:extLst>
      <p:ext uri="{BB962C8B-B14F-4D97-AF65-F5344CB8AC3E}">
        <p14:creationId xmlns:p14="http://schemas.microsoft.com/office/powerpoint/2010/main" val="15117146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سوئیچ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بسته، سوئیچ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مدار، ساختار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شبکه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3790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4271963" cy="4648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mesh of interconnected routers</a:t>
            </a:r>
          </a:p>
          <a:p>
            <a:pPr eaLnBrk="1" hangingPunct="1"/>
            <a:r>
              <a:rPr lang="en-US" altLang="en-US" sz="2800" dirty="0">
                <a:solidFill>
                  <a:srgbClr val="CC0000"/>
                </a:solidFill>
              </a:rPr>
              <a:t>packet-switching: hosts break application-layer messages into </a:t>
            </a:r>
            <a:r>
              <a:rPr lang="en-US" altLang="en-US" sz="2800" i="1" dirty="0">
                <a:solidFill>
                  <a:srgbClr val="CC0000"/>
                </a:solidFill>
              </a:rPr>
              <a:t>packets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forward packets</a:t>
            </a:r>
            <a:r>
              <a:rPr lang="en-US" altLang="en-US" sz="2400" i="1" dirty="0">
                <a:ea typeface="Arial" panose="020B0604020202020204" pitchFamily="34" charset="0"/>
              </a:rPr>
              <a:t> </a:t>
            </a:r>
            <a:r>
              <a:rPr lang="en-US" altLang="en-US" sz="2400" dirty="0">
                <a:ea typeface="Arial" panose="020B0604020202020204" pitchFamily="34" charset="0"/>
              </a:rPr>
              <a:t>from one router to the next, across links on path from source to destination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each packet transmitted at full link capacity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هسته شبکه</a:t>
            </a:r>
            <a:endParaRPr lang="en-US" altLang="en-US" dirty="0"/>
          </a:p>
        </p:txBody>
      </p:sp>
      <p:sp>
        <p:nvSpPr>
          <p:cNvPr id="70660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1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71161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162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70662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3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71159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60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74" name="Freeform 65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Freeform 660"/>
          <p:cNvSpPr>
            <a:spLocks/>
          </p:cNvSpPr>
          <p:nvPr/>
        </p:nvSpPr>
        <p:spPr bwMode="auto">
          <a:xfrm>
            <a:off x="7011988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3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71142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3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4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5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6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7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8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9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0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1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2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3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4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5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6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7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1158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94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71133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4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35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36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137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71140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41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38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9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5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711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128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31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32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9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30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711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120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23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24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1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22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7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711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112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15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16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13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14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8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711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1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104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07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8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05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06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9" name="Group 742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710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96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9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0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97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98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0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701" name="Group 752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710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88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1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92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9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90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2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710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80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83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84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1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82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3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710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72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75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76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73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74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4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710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64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67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8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65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5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710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0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1056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59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0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57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58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6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71039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41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2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3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4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5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6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7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8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9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0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1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2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40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07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71025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27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8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9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0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1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2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3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4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5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6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7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8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26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708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9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71002" name="Picture 82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003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4" name="Picture 83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005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6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7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8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9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0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1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2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3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4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5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6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7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18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9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0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1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2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23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24" name="Picture 851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0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70979" name="Picture 8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80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81" name="Picture 8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82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3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4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5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6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7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8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89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0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1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2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3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4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5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6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7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8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99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00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1" name="Picture 875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1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70956" name="Picture 877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57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8" name="Picture 879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59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0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1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2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3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5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6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7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8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9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0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1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2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3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4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5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6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7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78" name="Picture 899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2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70933" name="Picture 90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34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5" name="Picture 90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36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5" name="Picture 923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713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70921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70923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924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925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70926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7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8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9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0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0931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0932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0922" name="Picture 936" descr="grayed_radia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714" name="Picture 937" descr="car_gray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715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70919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20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6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70917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8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7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70915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6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8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70913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14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9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70881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83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86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911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912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87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88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909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910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89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90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91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907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908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92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93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905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906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94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95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98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900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901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902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70903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904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0720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70849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51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54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879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880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55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56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877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878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57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58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0859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875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876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60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1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873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874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0862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63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66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68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69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70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70871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872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0721" name="Group 1016"/>
          <p:cNvGrpSpPr>
            <a:grpSpLocks/>
          </p:cNvGrpSpPr>
          <p:nvPr/>
        </p:nvGrpSpPr>
        <p:grpSpPr bwMode="auto">
          <a:xfrm>
            <a:off x="7389813" y="3911600"/>
            <a:ext cx="506412" cy="209550"/>
            <a:chOff x="4655" y="2464"/>
            <a:chExt cx="319" cy="132"/>
          </a:xfrm>
        </p:grpSpPr>
        <p:grpSp>
          <p:nvGrpSpPr>
            <p:cNvPr id="70832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844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47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45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6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3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3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836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39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0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7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2" name="Group 1034"/>
          <p:cNvGrpSpPr>
            <a:grpSpLocks/>
          </p:cNvGrpSpPr>
          <p:nvPr/>
        </p:nvGrpSpPr>
        <p:grpSpPr bwMode="auto">
          <a:xfrm>
            <a:off x="7081838" y="3629025"/>
            <a:ext cx="506412" cy="209550"/>
            <a:chOff x="4655" y="2464"/>
            <a:chExt cx="319" cy="132"/>
          </a:xfrm>
        </p:grpSpPr>
        <p:grpSp>
          <p:nvGrpSpPr>
            <p:cNvPr id="70815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827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30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1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28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9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1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1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1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819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22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3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20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3" name="Group 1052"/>
          <p:cNvGrpSpPr>
            <a:grpSpLocks/>
          </p:cNvGrpSpPr>
          <p:nvPr/>
        </p:nvGrpSpPr>
        <p:grpSpPr bwMode="auto">
          <a:xfrm>
            <a:off x="7732713" y="3641725"/>
            <a:ext cx="506412" cy="209550"/>
            <a:chOff x="4655" y="2464"/>
            <a:chExt cx="319" cy="132"/>
          </a:xfrm>
        </p:grpSpPr>
        <p:grpSp>
          <p:nvGrpSpPr>
            <p:cNvPr id="70798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810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13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4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11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12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99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00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801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802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05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06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03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4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70781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793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96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7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94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95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2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83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84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785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88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89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6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5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70764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776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79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0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77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8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6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6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768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71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2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9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6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70747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75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6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6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6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4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5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751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54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5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52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7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70730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0742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45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6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43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44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3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73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0734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37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38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5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28" name="Picture 1142" descr="underline_base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898525"/>
            <a:ext cx="814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887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سوئیچ بسته؛ ذخیره و هدایت</a:t>
            </a:r>
            <a:endParaRPr lang="en-US" altLang="en-US" sz="40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3486150"/>
            <a:ext cx="4143375" cy="3262313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/>
              <a:t>takes </a:t>
            </a:r>
            <a:r>
              <a:rPr lang="en-US" altLang="en-US" sz="2000" i="1" dirty="0"/>
              <a:t>L</a:t>
            </a:r>
            <a:r>
              <a:rPr lang="en-US" altLang="en-US" sz="2000" dirty="0"/>
              <a:t>/</a:t>
            </a:r>
            <a:r>
              <a:rPr lang="en-US" altLang="en-US" sz="2000" i="1" dirty="0"/>
              <a:t>R</a:t>
            </a:r>
            <a:r>
              <a:rPr lang="en-US" altLang="en-US" sz="2000" dirty="0"/>
              <a:t> seconds to transmit (push out) </a:t>
            </a:r>
            <a:r>
              <a:rPr lang="en-US" altLang="en-US" sz="2000" i="1" dirty="0"/>
              <a:t>L</a:t>
            </a:r>
            <a:r>
              <a:rPr lang="en-US" altLang="en-US" sz="2000" dirty="0"/>
              <a:t>-bit packet into link at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bps</a:t>
            </a:r>
          </a:p>
          <a:p>
            <a:pPr eaLnBrk="1" hangingPunct="1">
              <a:buSzPct val="75000"/>
            </a:pPr>
            <a:r>
              <a:rPr lang="en-US" altLang="en-US" sz="2000" i="1" dirty="0">
                <a:solidFill>
                  <a:srgbClr val="CC0000"/>
                </a:solidFill>
              </a:rPr>
              <a:t>store and forward: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entire packet must  arrive at router before it can be transmitted on next link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00099"/>
                </a:solidFill>
              </a:rPr>
              <a:t>one-hop numerical example: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i="1" dirty="0"/>
              <a:t>L</a:t>
            </a:r>
            <a:r>
              <a:rPr lang="en-US" altLang="en-US" sz="2000" dirty="0"/>
              <a:t> = 7.5 </a:t>
            </a:r>
            <a:r>
              <a:rPr lang="en-US" altLang="en-US" sz="2000" dirty="0" err="1"/>
              <a:t>Mbits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i="1" dirty="0"/>
              <a:t>R</a:t>
            </a:r>
            <a:r>
              <a:rPr lang="en-US" altLang="en-US" sz="2000" dirty="0"/>
              <a:t> = 1.5 Mbps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000" dirty="0"/>
              <a:t>one-hop transmission delay = 5 sec</a:t>
            </a:r>
          </a:p>
        </p:txBody>
      </p:sp>
      <p:sp>
        <p:nvSpPr>
          <p:cNvPr id="72710" name="AutoShape 42"/>
          <p:cNvSpPr>
            <a:spLocks/>
          </p:cNvSpPr>
          <p:nvPr/>
        </p:nvSpPr>
        <p:spPr bwMode="auto">
          <a:xfrm>
            <a:off x="4975225" y="5695950"/>
            <a:ext cx="152400" cy="728663"/>
          </a:xfrm>
          <a:prstGeom prst="rightBrace">
            <a:avLst>
              <a:gd name="adj1" fmla="val 501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43"/>
          <p:cNvSpPr txBox="1">
            <a:spLocks noChangeArrowheads="1"/>
          </p:cNvSpPr>
          <p:nvPr/>
        </p:nvSpPr>
        <p:spPr bwMode="auto">
          <a:xfrm>
            <a:off x="5103577" y="5999163"/>
            <a:ext cx="2832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Gill Sans MT" panose="020B0502020104020203" pitchFamily="34" charset="0"/>
              </a:rPr>
              <a:t>more on delay shortly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source</a:t>
            </a:r>
          </a:p>
        </p:txBody>
      </p:sp>
      <p:grpSp>
        <p:nvGrpSpPr>
          <p:cNvPr id="72714" name="Group 41"/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7277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72715" name="Straight Connector 42"/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16" name="Group 43"/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72768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72771" name="Picture 9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72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773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774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2717" name="Group 44"/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7276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2718" name="Group 45"/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7276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cxnSp>
        <p:nvCxnSpPr>
          <p:cNvPr id="72720" name="Straight Connector 47"/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21" name="Group 100"/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72759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02"/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destination</a:t>
            </a:r>
          </a:p>
        </p:txBody>
      </p:sp>
      <p:sp>
        <p:nvSpPr>
          <p:cNvPr id="72723" name="TextBox 52"/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2724" name="TextBox 53"/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2725" name="TextBox 54"/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72726" name="Group 55"/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72730" name="Group 56"/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72751" name="Rectangle 77"/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55" name="Straight Connector 81"/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6" name="Straight Connector 82"/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7" name="Straight Connector 83"/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8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1" name="Group 57"/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5" name="Rectangle 71"/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47" name="Straight Connector 73"/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8" name="Straight Connector 74"/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9" name="Straight Connector 75"/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0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2" name="Group 58"/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2" name="Rectangle 68"/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33" name="Rectangle 59"/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34" name="Right Arrow 60"/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2735" name="Group 61"/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39" name="Rectangle 65"/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36" name="Right Arrow 62"/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per packet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sp>
        <p:nvSpPr>
          <p:cNvPr id="72729" name="Rectangle 3"/>
          <p:cNvSpPr txBox="1">
            <a:spLocks noChangeArrowheads="1"/>
          </p:cNvSpPr>
          <p:nvPr/>
        </p:nvSpPr>
        <p:spPr bwMode="auto">
          <a:xfrm>
            <a:off x="582613" y="5711825"/>
            <a:ext cx="46021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end-end delay = 2</a:t>
            </a:r>
            <a:r>
              <a:rPr lang="en-US" altLang="en-US" sz="2000" i="1" dirty="0">
                <a:latin typeface="Gill Sans MT" panose="020B0502020104020203" pitchFamily="34" charset="0"/>
              </a:rPr>
              <a:t>L</a:t>
            </a:r>
            <a:r>
              <a:rPr lang="en-US" altLang="en-US" sz="2000" dirty="0">
                <a:latin typeface="Gill Sans MT" panose="020B0502020104020203" pitchFamily="34" charset="0"/>
              </a:rPr>
              <a:t>/</a:t>
            </a:r>
            <a:r>
              <a:rPr lang="en-US" altLang="en-US" sz="2000" i="1" dirty="0">
                <a:latin typeface="Gill Sans MT" panose="020B0502020104020203" pitchFamily="34" charset="0"/>
              </a:rPr>
              <a:t>R</a:t>
            </a:r>
            <a:r>
              <a:rPr lang="en-US" altLang="en-US" sz="2000" dirty="0">
                <a:latin typeface="Gill Sans MT" panose="020B0502020104020203" pitchFamily="34" charset="0"/>
              </a:rPr>
              <a:t> (assuming zero propagation delay)</a:t>
            </a:r>
          </a:p>
        </p:txBody>
      </p:sp>
    </p:spTree>
    <p:extLst>
      <p:ext uri="{BB962C8B-B14F-4D97-AF65-F5344CB8AC3E}">
        <p14:creationId xmlns:p14="http://schemas.microsoft.com/office/powerpoint/2010/main" val="122838103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سوئیچ بسته؛ </a:t>
            </a:r>
            <a:r>
              <a:rPr lang="fa-IR" dirty="0" smtClean="0">
                <a:cs typeface="B Titr" pitchFamily="2" charset="-78"/>
              </a:rPr>
              <a:t>تاخیر صف و تلفات</a:t>
            </a:r>
            <a:endParaRPr lang="en-US" altLang="en-US" sz="4000" dirty="0"/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</a:t>
            </a:r>
            <a:r>
              <a:rPr lang="en-US" alt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/>
              <a:t>R</a:t>
            </a:r>
            <a:r>
              <a:rPr lang="en-US" altLang="en-US" sz="2000"/>
              <a:t> = 1.5 Mb/s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waiting for output link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queuing and loss: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Gill Sans MT" panose="020B0502020104020203" pitchFamily="34" charset="0"/>
              </a:rPr>
              <a:t>If arrival rate (in bits) to link exceeds transmission rate of link for a period of time: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packets will queue, wait to be transmitted on link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ill Sans MT" panose="020B0502020104020203" pitchFamily="34" charset="0"/>
              </a:rPr>
              <a:t>packets can be dropped (lost) if memory (buffer) fills up</a:t>
            </a: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37862"/>
            <a:ext cx="8705850" cy="1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70616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cs typeface="B Titr" pitchFamily="2" charset="-78"/>
              </a:rPr>
              <a:t>دو عملکرد کلیدی هسته </a:t>
            </a:r>
            <a:r>
              <a:rPr lang="fa-IR" dirty="0">
                <a:cs typeface="B Titr" pitchFamily="2" charset="-78"/>
              </a:rPr>
              <a:t>شبکه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0" y="1404938"/>
            <a:ext cx="4192588" cy="4648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00000"/>
                </a:solidFill>
              </a:rPr>
              <a:t>forwarding</a:t>
            </a:r>
            <a:r>
              <a:rPr lang="en-US" altLang="en-US" sz="2000" i="1" dirty="0">
                <a:solidFill>
                  <a:srgbClr val="C00000"/>
                </a:solidFill>
              </a:rPr>
              <a:t>: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move packets from router</a:t>
            </a:r>
            <a:r>
              <a:rPr lang="ja-JP" altLang="en-US" sz="2000" dirty="0"/>
              <a:t>’</a:t>
            </a:r>
            <a:r>
              <a:rPr lang="en-US" altLang="ja-JP" sz="2000" dirty="0"/>
              <a:t>s input to appropriate router output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00000"/>
                </a:solidFill>
                <a:latin typeface="Gill Sans MT" panose="020B0502020104020203" pitchFamily="34" charset="0"/>
              </a:rPr>
              <a:t>routing:</a:t>
            </a:r>
            <a:r>
              <a:rPr lang="en-US" alt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 dirty="0">
                <a:latin typeface="Gill Sans MT" panose="020B0502020104020203" pitchFamily="34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 dirty="0">
                <a:latin typeface="Gill Sans MT" panose="020B0502020104020203" pitchFamily="34" charset="0"/>
              </a:rPr>
              <a:t>routing algorithms</a:t>
            </a:r>
            <a:endParaRPr lang="en-US" altLang="en-US" sz="2000" dirty="0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endParaRPr lang="en-US" altLang="en-US" dirty="0">
              <a:latin typeface="Gill Sans MT" panose="020B0502020104020203" pitchFamily="34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600" dirty="0">
                  <a:solidFill>
                    <a:srgbClr val="000000"/>
                  </a:solidFill>
                </a:rPr>
                <a:t> address in arriving</a:t>
              </a:r>
            </a:p>
            <a:p>
              <a:pPr eaLnBrk="1" hangingPunct="1"/>
              <a:r>
                <a:rPr lang="en-US" altLang="en-US" sz="1600" dirty="0">
                  <a:solidFill>
                    <a:srgbClr val="000000"/>
                  </a:solidFill>
                </a:rPr>
                <a:t>packet</a:t>
              </a:r>
              <a:r>
                <a:rPr lang="ja-JP" altLang="en-US" sz="1600" dirty="0">
                  <a:solidFill>
                    <a:srgbClr val="000000"/>
                  </a:solidFill>
                </a:rPr>
                <a:t>’</a:t>
              </a:r>
              <a:r>
                <a:rPr lang="en-US" altLang="ja-JP" sz="1600" dirty="0">
                  <a:solidFill>
                    <a:srgbClr val="000000"/>
                  </a:solidFill>
                </a:rPr>
                <a:t>s header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83093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4638"/>
            <a:ext cx="7772400" cy="719137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آلترناتیوهای مختلف هسته؛ سوئیچ مدار</a:t>
            </a:r>
            <a:endParaRPr lang="en-US" altLang="en-US" dirty="0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2"/>
            <a:ext cx="4465638" cy="5164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end-end resources allocated to, reserved for </a:t>
            </a:r>
            <a:r>
              <a:rPr lang="ja-JP" altLang="en-US" sz="2400" dirty="0">
                <a:solidFill>
                  <a:srgbClr val="CC0000"/>
                </a:solidFill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</a:rPr>
              <a:t>call</a:t>
            </a:r>
            <a:r>
              <a:rPr lang="ja-JP" altLang="en-US" sz="2400" dirty="0">
                <a:solidFill>
                  <a:srgbClr val="CC0000"/>
                </a:solidFill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</a:rPr>
              <a:t> between source &amp; </a:t>
            </a:r>
            <a:r>
              <a:rPr lang="en-US" altLang="ja-JP" sz="2400" dirty="0" err="1">
                <a:solidFill>
                  <a:srgbClr val="CC0000"/>
                </a:solidFill>
              </a:rPr>
              <a:t>dest</a:t>
            </a:r>
            <a:r>
              <a:rPr lang="en-US" altLang="ja-JP" sz="2400" dirty="0">
                <a:solidFill>
                  <a:srgbClr val="CC0000"/>
                </a:solidFill>
              </a:rPr>
              <a:t>:</a:t>
            </a:r>
          </a:p>
          <a:p>
            <a:pPr eaLnBrk="1" hangingPunct="1">
              <a:buSzPct val="75000"/>
            </a:pPr>
            <a:r>
              <a:rPr lang="en-US" altLang="en-US" sz="2000" dirty="0"/>
              <a:t>In diagram, each link has four circuits. </a:t>
            </a:r>
          </a:p>
          <a:p>
            <a:pPr lvl="1" eaLnBrk="1" hangingPunct="1">
              <a:buSzPct val="75000"/>
            </a:pPr>
            <a:r>
              <a:rPr lang="en-US" altLang="en-US" sz="2000" dirty="0">
                <a:ea typeface="MS PGothic" panose="020B0600070205080204" pitchFamily="34" charset="-128"/>
              </a:rPr>
              <a:t>call gets 2</a:t>
            </a:r>
            <a:r>
              <a:rPr lang="en-US" altLang="en-US" sz="2000" baseline="30000" dirty="0">
                <a:ea typeface="MS PGothic" panose="020B0600070205080204" pitchFamily="34" charset="-128"/>
              </a:rPr>
              <a:t>nd</a:t>
            </a:r>
            <a:r>
              <a:rPr lang="en-US" altLang="en-US" sz="2000" dirty="0">
                <a:ea typeface="MS PGothic" panose="020B0600070205080204" pitchFamily="34" charset="-128"/>
              </a:rPr>
              <a:t> circuit in top link and 1</a:t>
            </a:r>
            <a:r>
              <a:rPr lang="en-US" altLang="en-US" sz="2000" baseline="30000" dirty="0">
                <a:ea typeface="MS PGothic" panose="020B0600070205080204" pitchFamily="34" charset="-128"/>
              </a:rPr>
              <a:t>st</a:t>
            </a:r>
            <a:r>
              <a:rPr lang="en-US" altLang="en-US" sz="2000" dirty="0">
                <a:ea typeface="MS PGothic" panose="020B0600070205080204" pitchFamily="34" charset="-128"/>
              </a:rPr>
              <a:t> circuit in right link.</a:t>
            </a:r>
          </a:p>
          <a:p>
            <a:pPr eaLnBrk="1" hangingPunct="1">
              <a:buSzPct val="75000"/>
            </a:pPr>
            <a:r>
              <a:rPr lang="en-US" altLang="en-US" sz="2000" dirty="0"/>
              <a:t>dedicated resources: no sharing</a:t>
            </a:r>
          </a:p>
          <a:p>
            <a:pPr lvl="1" eaLnBrk="1" hangingPunct="1">
              <a:buSzPct val="75000"/>
            </a:pPr>
            <a:r>
              <a:rPr lang="en-US" altLang="en-US" sz="2000" dirty="0">
                <a:ea typeface="Arial" panose="020B0604020202020204" pitchFamily="34" charset="0"/>
              </a:rPr>
              <a:t>circuit-like (guaranteed) performance</a:t>
            </a:r>
          </a:p>
          <a:p>
            <a:pPr eaLnBrk="1" hangingPunct="1">
              <a:buSzPct val="75000"/>
            </a:pPr>
            <a:r>
              <a:rPr lang="en-US" altLang="en-US" sz="2000" dirty="0"/>
              <a:t>circuit segment idle if not used by call </a:t>
            </a:r>
            <a:r>
              <a:rPr lang="en-US" altLang="en-US" sz="2000" i="1" dirty="0">
                <a:solidFill>
                  <a:srgbClr val="000099"/>
                </a:solidFill>
              </a:rPr>
              <a:t>(no sharing)</a:t>
            </a:r>
          </a:p>
          <a:p>
            <a:pPr eaLnBrk="1" hangingPunct="1"/>
            <a:r>
              <a:rPr lang="en-US" altLang="en-US" sz="2000" dirty="0"/>
              <a:t>Commonly used in traditional telephone networks</a:t>
            </a:r>
          </a:p>
        </p:txBody>
      </p:sp>
      <p:pic>
        <p:nvPicPr>
          <p:cNvPr id="77828" name="Picture 6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62013"/>
            <a:ext cx="7862499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0" name="Group 360"/>
          <p:cNvGrpSpPr>
            <a:grpSpLocks/>
          </p:cNvGrpSpPr>
          <p:nvPr/>
        </p:nvGrpSpPr>
        <p:grpSpPr bwMode="auto">
          <a:xfrm>
            <a:off x="4749800" y="1371600"/>
            <a:ext cx="4394200" cy="3735388"/>
            <a:chOff x="1524000" y="1295400"/>
            <a:chExt cx="5715000" cy="5108575"/>
          </a:xfrm>
        </p:grpSpPr>
        <p:grpSp>
          <p:nvGrpSpPr>
            <p:cNvPr id="77831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7790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1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32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79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90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90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0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7789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0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8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778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89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9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9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9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778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886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9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7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778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8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3212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29604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5997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2390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42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77903" idx="0"/>
            </p:cNvCxnSpPr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77887" idx="0"/>
            </p:cNvCxnSpPr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77885" idx="1"/>
            </p:cNvCxnSpPr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77883" idx="3"/>
            </p:cNvCxnSpPr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77875" idx="4"/>
            </p:cNvCxnSpPr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0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77865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6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52669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731839"/>
            <a:ext cx="846613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سوئیچ مدار؛ مقایسه  </a:t>
            </a:r>
            <a:r>
              <a:rPr lang="en-US" altLang="en-US" sz="4000" dirty="0" smtClean="0"/>
              <a:t>FDM </a:t>
            </a:r>
            <a:r>
              <a:rPr lang="fa-IR" altLang="en-US" sz="4000" dirty="0" smtClean="0"/>
              <a:t> </a:t>
            </a:r>
            <a:r>
              <a:rPr lang="fa-IR" altLang="en-US" sz="3600" dirty="0" smtClean="0"/>
              <a:t>و </a:t>
            </a:r>
            <a:r>
              <a:rPr lang="en-US" altLang="en-US" sz="4000" dirty="0" smtClean="0"/>
              <a:t> TDM</a:t>
            </a:r>
            <a:r>
              <a:rPr lang="fa-IR" altLang="en-US" sz="4000" dirty="0" smtClean="0"/>
              <a:t> </a:t>
            </a:r>
            <a:endParaRPr lang="fr-FR" altLang="en-US" sz="4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FDM</a:t>
              </a:r>
              <a:endParaRPr lang="fr-FR" altLang="en-US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frequency</a:t>
                </a:r>
                <a:endParaRPr lang="fr-FR" altLang="en-US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dirty="0"/>
                  <a:t>time</a:t>
                </a:r>
                <a:endParaRPr lang="fr-FR" altLang="en-US" dirty="0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TDM</a:t>
              </a:r>
              <a:endParaRPr lang="fr-FR" altLang="en-US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frequency</a:t>
              </a:r>
              <a:endParaRPr lang="fr-FR" altLang="en-US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time</a:t>
              </a:r>
              <a:endParaRPr lang="fr-FR" altLang="en-US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4 users</a:t>
                </a:r>
                <a:endParaRPr lang="fr-FR" altLang="en-US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Example:</a:t>
              </a:r>
              <a:endParaRPr lang="fr-F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8964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42950"/>
            <a:ext cx="8612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3" name="Group 49"/>
          <p:cNvGrpSpPr>
            <a:grpSpLocks/>
          </p:cNvGrpSpPr>
          <p:nvPr/>
        </p:nvGrpSpPr>
        <p:grpSpPr bwMode="auto">
          <a:xfrm>
            <a:off x="6438900" y="2770188"/>
            <a:ext cx="1155700" cy="620712"/>
            <a:chOff x="3600" y="219"/>
            <a:chExt cx="360" cy="175"/>
          </a:xfrm>
        </p:grpSpPr>
        <p:sp>
          <p:nvSpPr>
            <p:cNvPr id="81946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1947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1950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81951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5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2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5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7" y="177800"/>
            <a:ext cx="8562975" cy="76835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مقایسه </a:t>
            </a:r>
            <a:r>
              <a:rPr lang="fa-IR" dirty="0">
                <a:cs typeface="B Titr" pitchFamily="2" charset="-78"/>
              </a:rPr>
              <a:t>سوئیچ </a:t>
            </a:r>
            <a:r>
              <a:rPr lang="fa-IR" dirty="0" smtClean="0">
                <a:cs typeface="B Titr" pitchFamily="2" charset="-78"/>
              </a:rPr>
              <a:t>مدار و سوئیچ بسته</a:t>
            </a:r>
            <a:endParaRPr lang="en-US" altLang="en-US" dirty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en-US" altLang="en-US" sz="2000" dirty="0">
                <a:solidFill>
                  <a:srgbClr val="000099"/>
                </a:solidFill>
              </a:rPr>
              <a:t>example:</a:t>
            </a:r>
          </a:p>
          <a:p>
            <a:pPr marL="231775" indent="-231775" eaLnBrk="1" hangingPunct="1">
              <a:buSzTx/>
              <a:buFont typeface="Wingdings" panose="05000000000000000000" pitchFamily="2" charset="2"/>
              <a:buChar char="§"/>
              <a:tabLst>
                <a:tab pos="566738" algn="l"/>
              </a:tabLst>
            </a:pPr>
            <a:r>
              <a:rPr lang="en-US" altLang="en-US" sz="2000" dirty="0"/>
              <a:t>1 Mb/s link</a:t>
            </a:r>
          </a:p>
          <a:p>
            <a:pPr marL="231775" indent="-231775" eaLnBrk="1" hangingPunct="1">
              <a:buSzTx/>
              <a:buFont typeface="Wingdings" panose="05000000000000000000" pitchFamily="2" charset="2"/>
              <a:buChar char="§"/>
              <a:tabLst>
                <a:tab pos="566738" algn="l"/>
              </a:tabLst>
            </a:pPr>
            <a:r>
              <a:rPr lang="en-US" altLang="en-US" sz="2000" dirty="0"/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altLang="en-US" sz="1800" dirty="0">
                <a:ea typeface="Arial" panose="020B0604020202020204" pitchFamily="34" charset="0"/>
              </a:rPr>
              <a:t>100 kb/s when </a:t>
            </a:r>
            <a:r>
              <a:rPr lang="ja-JP" altLang="en-US" sz="1800" dirty="0">
                <a:ea typeface="MS PGothic" panose="020B0600070205080204" pitchFamily="34" charset="-128"/>
              </a:rPr>
              <a:t>“</a:t>
            </a:r>
            <a:r>
              <a:rPr lang="en-US" altLang="ja-JP" sz="1800" dirty="0">
                <a:ea typeface="MS PGothic" panose="020B0600070205080204" pitchFamily="34" charset="-128"/>
              </a:rPr>
              <a:t>active</a:t>
            </a:r>
            <a:r>
              <a:rPr lang="ja-JP" altLang="en-US" sz="1800" dirty="0">
                <a:ea typeface="MS PGothic" panose="020B0600070205080204" pitchFamily="34" charset="-128"/>
              </a:rPr>
              <a:t>”</a:t>
            </a:r>
            <a:endParaRPr lang="en-US" altLang="ja-JP" sz="1800" dirty="0">
              <a:ea typeface="MS PGothic" panose="020B0600070205080204" pitchFamily="34" charset="-128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altLang="en-US" sz="1800" dirty="0">
                <a:ea typeface="Arial" panose="020B0604020202020204" pitchFamily="34" charset="0"/>
              </a:rPr>
              <a:t>active 10% of time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endParaRPr lang="en-US" altLang="en-US" sz="1800" dirty="0">
              <a:ea typeface="Arial" panose="020B0604020202020204" pitchFamily="34" charset="0"/>
            </a:endParaRP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altLang="en-US" sz="2000" i="1" dirty="0">
                <a:solidFill>
                  <a:srgbClr val="CC0000"/>
                </a:solidFill>
              </a:rPr>
              <a:t>circuit-switching:</a:t>
            </a:r>
            <a:r>
              <a:rPr lang="en-US" altLang="en-US" sz="2000" dirty="0"/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altLang="en-US" sz="1800" dirty="0">
                <a:ea typeface="Arial" panose="020B0604020202020204" pitchFamily="34" charset="0"/>
              </a:rPr>
              <a:t>10 users</a:t>
            </a: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altLang="en-US" sz="2000" i="1" dirty="0">
                <a:solidFill>
                  <a:srgbClr val="CC0000"/>
                </a:solidFill>
              </a:rPr>
              <a:t>packet switching:</a:t>
            </a:r>
            <a:r>
              <a:rPr lang="en-US" altLang="en-US" sz="2000" dirty="0"/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altLang="en-US" sz="1800" dirty="0">
                <a:ea typeface="Arial" panose="020B0604020202020204" pitchFamily="34" charset="0"/>
              </a:rPr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altLang="en-US" sz="2000" dirty="0"/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</a:rPr>
              <a:t>packet switching allows more users to use network!</a:t>
            </a:r>
          </a:p>
        </p:txBody>
      </p:sp>
      <p:sp>
        <p:nvSpPr>
          <p:cNvPr id="81927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0"/>
              </a:rPr>
              <a:t>N</a:t>
            </a:r>
            <a:r>
              <a:rPr lang="en-US" altLang="en-US" sz="2000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99"/>
                </a:solidFill>
                <a:latin typeface="Gill Sans MT" panose="020B0502020104020203" pitchFamily="34" charset="0"/>
              </a:rPr>
              <a:t>users</a:t>
            </a:r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1 Mbps link</a:t>
            </a:r>
          </a:p>
        </p:txBody>
      </p:sp>
      <p:sp>
        <p:nvSpPr>
          <p:cNvPr id="81933" name="Line 47"/>
          <p:cNvSpPr>
            <a:spLocks noChangeShapeType="1"/>
          </p:cNvSpPr>
          <p:nvPr/>
        </p:nvSpPr>
        <p:spPr bwMode="auto">
          <a:xfrm>
            <a:off x="7586663" y="3086100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4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81944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 dirty="0">
                  <a:solidFill>
                    <a:srgbClr val="CC0000"/>
                  </a:solidFill>
                  <a:latin typeface="Gill Sans MT" panose="020B0502020104020203" pitchFamily="34" charset="0"/>
                </a:rPr>
                <a:t>Q:</a:t>
              </a:r>
              <a:r>
                <a:rPr lang="en-US" altLang="en-US" dirty="0">
                  <a:latin typeface="Gill Sans MT" panose="020B0502020104020203" pitchFamily="34" charset="0"/>
                </a:rPr>
                <a:t> how did we get value 0.0004?</a:t>
              </a:r>
            </a:p>
          </p:txBody>
        </p:sp>
        <p:sp>
          <p:nvSpPr>
            <p:cNvPr id="81945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 dirty="0">
                  <a:solidFill>
                    <a:srgbClr val="CC0000"/>
                  </a:solidFill>
                  <a:latin typeface="Gill Sans MT" panose="020B0502020104020203" pitchFamily="34" charset="0"/>
                </a:rPr>
                <a:t>Q:</a:t>
              </a:r>
              <a:r>
                <a:rPr lang="en-US" altLang="en-US" dirty="0">
                  <a:latin typeface="Gill Sans MT" panose="020B0502020104020203" pitchFamily="34" charset="0"/>
                </a:rPr>
                <a:t> what happens if &gt; 35 users ?</a:t>
              </a:r>
            </a:p>
          </p:txBody>
        </p:sp>
      </p:grpSp>
      <p:sp>
        <p:nvSpPr>
          <p:cNvPr id="81935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/>
              <a:t>…..</a:t>
            </a:r>
          </a:p>
        </p:txBody>
      </p:sp>
      <p:grpSp>
        <p:nvGrpSpPr>
          <p:cNvPr id="81936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81942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3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37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81940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1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2120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اینترنت چیست؟ دیدگاه پیچ و مهره‌های اینترنت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678788"/>
          </a:xfrm>
        </p:spPr>
        <p:txBody>
          <a:bodyPr/>
          <a:lstStyle/>
          <a:p>
            <a:pPr marL="231775" indent="-231775" algn="r" rtl="1" eaLnBrk="1" hangingPunct="1">
              <a:spcBef>
                <a:spcPct val="15000"/>
              </a:spcBef>
              <a:buSzPct val="75000"/>
            </a:pPr>
            <a:r>
              <a:rPr lang="fa-IR" altLang="en-US" sz="2400" dirty="0" smtClean="0">
                <a:cs typeface="B Nazanin" panose="00000400000000000000" pitchFamily="2" charset="-78"/>
              </a:rPr>
              <a:t>میلیون‌ها وسیله محاسباتی متصل به هم</a:t>
            </a:r>
          </a:p>
          <a:p>
            <a:pPr marL="231775" indent="-231775" algn="r" rtl="1" eaLnBrk="1" hangingPunct="1">
              <a:spcBef>
                <a:spcPct val="15000"/>
              </a:spcBef>
              <a:buSzPct val="75000"/>
            </a:pPr>
            <a:r>
              <a:rPr lang="fa-IR" altLang="en-US" sz="2400" i="1" dirty="0" smtClean="0">
                <a:solidFill>
                  <a:srgbClr val="CC0000"/>
                </a:solidFill>
                <a:ea typeface="MS PGothic" panose="020B0600070205080204" pitchFamily="34" charset="-128"/>
                <a:cs typeface="B Nazanin" panose="00000400000000000000" pitchFamily="2" charset="-78"/>
              </a:rPr>
              <a:t>میزبان = سیستم  انتهایی که کاربرد شبکه را اجرا می‌کند</a:t>
            </a:r>
            <a:endParaRPr lang="en-US" altLang="en-US" dirty="0">
              <a:solidFill>
                <a:srgbClr val="CC0000"/>
              </a:solidFill>
              <a:ea typeface="Arial" panose="020B0604020202020204" pitchFamily="34" charset="0"/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774597" y="3154079"/>
            <a:ext cx="336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771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i="1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لینک مخابراتی</a:t>
            </a:r>
          </a:p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فیبر نوری، سیم مسی، ارتباطات بی‌سیم، ماهواره</a:t>
            </a:r>
          </a:p>
          <a:p>
            <a:pPr lvl="1" rtl="1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نرخ ارسال، </a:t>
            </a:r>
            <a:r>
              <a:rPr lang="fa-IR" altLang="en-US" dirty="0" smtClean="0">
                <a:solidFill>
                  <a:srgbClr val="FF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پهنای باند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i="1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سوئیچ بسته‌ها</a:t>
            </a:r>
          </a:p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هدایت بسته‌ها (قطعات داده)</a:t>
            </a:r>
          </a:p>
          <a:p>
            <a:pPr lvl="1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fa-IR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مسیریاب‌ها و سوئیچ‌ها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 altLang="en-US" dirty="0">
              <a:latin typeface="Gill Sans MT" panose="020B0502020104020203" pitchFamily="34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49639"/>
            <a:ext cx="1824037" cy="1392238"/>
            <a:chOff x="98" y="2317"/>
            <a:chExt cx="1149" cy="877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665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 dirty="0" smtClean="0"/>
                <a:t>Wired</a:t>
              </a:r>
              <a:r>
                <a:rPr lang="fa-IR" altLang="en-US" sz="1400" dirty="0" smtClean="0"/>
                <a:t> </a:t>
              </a:r>
              <a:r>
                <a:rPr lang="en-US" altLang="en-US" sz="1400" dirty="0" smtClean="0"/>
                <a:t>links</a:t>
              </a:r>
              <a:endParaRPr lang="fa-IR" altLang="en-US" sz="1400" dirty="0" smtClean="0"/>
            </a:p>
            <a:p>
              <a:pPr>
                <a:lnSpc>
                  <a:spcPct val="75000"/>
                </a:lnSpc>
              </a:pPr>
              <a:r>
                <a:rPr lang="fa-IR" altLang="en-US" sz="1400" dirty="0" smtClean="0"/>
                <a:t>لینک‌های باسیم</a:t>
              </a:r>
              <a:endParaRPr lang="en-US" altLang="en-US" sz="1400" dirty="0"/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29" y="2317"/>
              <a:ext cx="71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 dirty="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 dirty="0" smtClean="0"/>
                <a:t>Links</a:t>
              </a:r>
              <a:endParaRPr lang="fa-IR" altLang="en-US" sz="1400" dirty="0" smtClean="0"/>
            </a:p>
            <a:p>
              <a:pPr>
                <a:lnSpc>
                  <a:spcPct val="75000"/>
                </a:lnSpc>
              </a:pPr>
              <a:r>
                <a:rPr lang="fa-IR" altLang="en-US" sz="1400" dirty="0" smtClean="0"/>
                <a:t>لینک‌های بی‌سیم</a:t>
              </a:r>
              <a:endParaRPr lang="en-US" altLang="en-US" sz="1400" dirty="0"/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574676" y="5457823"/>
            <a:ext cx="761999" cy="696913"/>
            <a:chOff x="256" y="3440"/>
            <a:chExt cx="480" cy="439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56" y="3549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dirty="0" smtClean="0"/>
                <a:t>Router</a:t>
              </a:r>
              <a:endParaRPr lang="fa-IR" altLang="en-US" sz="1400" dirty="0" smtClean="0"/>
            </a:p>
            <a:p>
              <a:r>
                <a:rPr lang="fa-IR" altLang="en-US" sz="1400" dirty="0" smtClean="0"/>
                <a:t>مسیریاب</a:t>
              </a:r>
              <a:endParaRPr lang="en-US" altLang="en-US" sz="1400" dirty="0"/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246807"/>
            <a:ext cx="3839884" cy="5279662"/>
            <a:chOff x="5202238" y="1246807"/>
            <a:chExt cx="3839884" cy="5279662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886133" y="1246807"/>
              <a:ext cx="16914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/>
                <a:t>mobile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شبکه تلفن همراه</a:t>
              </a:r>
              <a:endParaRPr lang="en-US" altLang="en-US" sz="1600" dirty="0"/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421007" y="1736577"/>
              <a:ext cx="13580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/>
                <a:t>global </a:t>
              </a:r>
              <a:r>
                <a:rPr lang="en-US" altLang="en-US" sz="1600" dirty="0" smtClean="0"/>
                <a:t>ISP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آی اس پی جهانی</a:t>
              </a:r>
              <a:endParaRPr lang="en-US" altLang="en-US" sz="1600" dirty="0"/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46650" y="3041650"/>
              <a:ext cx="13708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 smtClean="0"/>
                <a:t>regional ISP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آی اس پی محلی</a:t>
              </a:r>
              <a:endParaRPr lang="en-US" altLang="en-US" sz="1600" dirty="0"/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5775292" y="2857312"/>
              <a:ext cx="166025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 smtClean="0"/>
                <a:t>Home</a:t>
              </a:r>
              <a:r>
                <a:rPr lang="fa-IR" altLang="en-US" sz="1600" dirty="0" smtClean="0"/>
                <a:t>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pPr>
                <a:lnSpc>
                  <a:spcPct val="80000"/>
                </a:lnSpc>
              </a:pPr>
              <a:r>
                <a:rPr lang="fa-IR" altLang="en-US" sz="1600" dirty="0" smtClean="0"/>
                <a:t>شبکه خانگی</a:t>
              </a:r>
              <a:endParaRPr lang="en-US" altLang="en-US" sz="1600" dirty="0"/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616294" y="6040182"/>
              <a:ext cx="3425828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 smtClean="0"/>
                <a:t>Institutional</a:t>
              </a:r>
              <a:r>
                <a:rPr lang="fa-IR" altLang="en-US" sz="1600" dirty="0" smtClean="0"/>
                <a:t>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pPr>
                <a:lnSpc>
                  <a:spcPct val="80000"/>
                </a:lnSpc>
              </a:pPr>
              <a:r>
                <a:rPr lang="fa-IR" altLang="en-US" sz="1600" dirty="0" smtClean="0"/>
                <a:t>شبکه دانشگاه</a:t>
              </a:r>
              <a:endParaRPr lang="en-US" altLang="en-US" sz="1600" dirty="0"/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193801"/>
            <a:ext cx="1704975" cy="1963738"/>
            <a:chOff x="210" y="752"/>
            <a:chExt cx="1074" cy="1237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509" y="1727"/>
              <a:ext cx="7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 dirty="0" smtClean="0"/>
                <a:t>Smartphone</a:t>
              </a:r>
              <a:endParaRPr lang="fa-IR" altLang="en-US" sz="1400" dirty="0" smtClean="0"/>
            </a:p>
            <a:p>
              <a:pPr>
                <a:lnSpc>
                  <a:spcPct val="75000"/>
                </a:lnSpc>
              </a:pPr>
              <a:r>
                <a:rPr lang="fa-IR" altLang="en-US" sz="1400" dirty="0" smtClean="0"/>
                <a:t>تلفن هوشمند</a:t>
              </a:r>
              <a:endParaRPr lang="en-US" altLang="en-US" sz="1400" dirty="0"/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75" y="752"/>
              <a:ext cx="7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dirty="0" smtClean="0"/>
                <a:t>PC</a:t>
              </a:r>
              <a:endParaRPr lang="fa-IR" altLang="en-US" sz="1400" dirty="0" smtClean="0"/>
            </a:p>
            <a:p>
              <a:r>
                <a:rPr lang="fa-IR" altLang="en-US" sz="1400" dirty="0" smtClean="0"/>
                <a:t>کامپیوتر شخصی</a:t>
              </a:r>
              <a:endParaRPr lang="en-US" altLang="en-US" sz="1400" dirty="0"/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526" y="1066"/>
              <a:ext cx="6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dirty="0" smtClean="0"/>
                <a:t>Server</a:t>
              </a:r>
              <a:endParaRPr lang="fa-IR" altLang="en-US" sz="1400" dirty="0" smtClean="0"/>
            </a:p>
            <a:p>
              <a:r>
                <a:rPr lang="fa-IR" altLang="en-US" sz="1400" dirty="0" smtClean="0"/>
                <a:t>سرویس دهنده</a:t>
              </a:r>
              <a:endParaRPr lang="en-US" altLang="en-US" sz="1400" dirty="0"/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631" y="1380"/>
              <a:ext cx="64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400" dirty="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400" dirty="0" smtClean="0"/>
                <a:t>Laptop</a:t>
              </a:r>
              <a:endParaRPr lang="fa-IR" altLang="en-US" sz="1400" dirty="0" smtClean="0"/>
            </a:p>
            <a:p>
              <a:pPr>
                <a:lnSpc>
                  <a:spcPct val="75000"/>
                </a:lnSpc>
              </a:pPr>
              <a:r>
                <a:rPr lang="fa-IR" altLang="en-US" sz="1400" dirty="0" smtClean="0"/>
                <a:t>لپ تاپ بی‌سیم</a:t>
              </a:r>
              <a:endParaRPr lang="en-US" altLang="en-US" sz="1400" dirty="0"/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012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720850"/>
            <a:ext cx="81962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/>
              <a:t>great for </a:t>
            </a:r>
            <a:r>
              <a:rPr lang="en-US" altLang="en-US" sz="2000" dirty="0" err="1"/>
              <a:t>bursty</a:t>
            </a:r>
            <a:r>
              <a:rPr lang="en-US" altLang="en-US" sz="2000" dirty="0"/>
              <a:t> data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resource sharing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simpler, no call setup</a:t>
            </a:r>
            <a:endParaRPr lang="en-US" altLang="en-US" sz="1800" dirty="0">
              <a:ea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en-US" altLang="en-US" sz="2000" dirty="0">
                <a:solidFill>
                  <a:srgbClr val="CC0000"/>
                </a:solidFill>
              </a:rPr>
              <a:t>excessive congestion possible:</a:t>
            </a:r>
            <a:r>
              <a:rPr lang="en-US" altLang="en-US" sz="2000" dirty="0"/>
              <a:t> packet delay and loss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protocols needed for reliable data transfer, congestion control</a:t>
            </a:r>
            <a:endParaRPr lang="en-US" altLang="en-US" sz="1800" dirty="0">
              <a:ea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en-US" altLang="en-US" sz="2000" i="1" dirty="0">
                <a:solidFill>
                  <a:srgbClr val="CC0000"/>
                </a:solidFill>
              </a:rPr>
              <a:t>Q:</a:t>
            </a:r>
            <a:r>
              <a:rPr lang="en-US" altLang="en-US" sz="2000" dirty="0">
                <a:solidFill>
                  <a:srgbClr val="CC0000"/>
                </a:solidFill>
              </a:rPr>
              <a:t> How to provide circuit-like behavior?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bandwidth guarantees needed for audio/video apps</a:t>
            </a:r>
          </a:p>
          <a:p>
            <a:pPr lvl="1" eaLnBrk="1" hangingPunct="1"/>
            <a:r>
              <a:rPr lang="en-US" altLang="en-US" sz="2400" dirty="0">
                <a:ea typeface="Arial" panose="020B0604020202020204" pitchFamily="34" charset="0"/>
              </a:rPr>
              <a:t>still an unsolved problem (chapter 7)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4638" y="1196975"/>
            <a:ext cx="76200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CC0000"/>
                </a:solidFill>
              </a:rPr>
              <a:t>is packet switching a </a:t>
            </a:r>
            <a:r>
              <a:rPr lang="ja-JP" altLang="en-US" sz="2800" dirty="0">
                <a:solidFill>
                  <a:srgbClr val="CC0000"/>
                </a:solidFill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</a:rPr>
              <a:t>slam dunk winner?</a:t>
            </a:r>
            <a:r>
              <a:rPr lang="ja-JP" altLang="en-US" sz="2800" dirty="0">
                <a:solidFill>
                  <a:srgbClr val="CC0000"/>
                </a:solidFill>
              </a:rPr>
              <a:t>”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83972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000" dirty="0">
                <a:latin typeface="Gill Sans MT" panose="020B0502020104020203" pitchFamily="34" charset="0"/>
              </a:rPr>
              <a:t>  human analogies of reserved resources (circuit switching) versus on-demand allocation (packet-switching)?</a:t>
            </a:r>
          </a:p>
        </p:txBody>
      </p:sp>
      <p:pic>
        <p:nvPicPr>
          <p:cNvPr id="839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325438" y="177800"/>
            <a:ext cx="800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/>
            <a:r>
              <a:rPr lang="fa-IR" sz="3600" dirty="0">
                <a:cs typeface="B Titr" pitchFamily="2" charset="-78"/>
              </a:rPr>
              <a:t>مقایسه سوئیچ مدار و سوئیچ بسته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1419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86018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systems connect to Internet via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ISPs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(Internet Service Providers)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Residential, company and university ISPs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ISPs in turn must be interconnected.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any two hosts can send packets to each other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network of networks is very complex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was driven by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policies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take a stepwise approach to describe current Internet structure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453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CC0000"/>
                </a:solidFill>
              </a:rPr>
              <a:t>Question: </a:t>
            </a:r>
            <a:r>
              <a:rPr lang="en-US" altLang="en-US" sz="2400"/>
              <a:t>given </a:t>
            </a:r>
            <a:r>
              <a:rPr lang="en-US" altLang="en-US" sz="2400" i="1"/>
              <a:t>millions</a:t>
            </a:r>
            <a:r>
              <a:rPr lang="en-US" altLang="en-US" sz="2400"/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88067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24291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CC0000"/>
                </a:solidFill>
              </a:rPr>
              <a:t>Option: </a:t>
            </a:r>
            <a:r>
              <a:rPr lang="en-US" altLang="en-US" sz="2400" i="1"/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90115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connecting each access ISP to each other directly </a:t>
            </a:r>
            <a:r>
              <a:rPr lang="en-US" altLang="en-US" i="1">
                <a:solidFill>
                  <a:srgbClr val="CC0000"/>
                </a:solidFill>
              </a:rPr>
              <a:t>doesn’t scale: </a:t>
            </a:r>
            <a:r>
              <a:rPr lang="en-US" altLang="en-US"/>
              <a:t>O(</a:t>
            </a:r>
            <a:r>
              <a:rPr lang="en-US" altLang="en-US" i="1"/>
              <a:t>N</a:t>
            </a:r>
            <a:r>
              <a:rPr lang="en-US" altLang="en-US" baseline="30000"/>
              <a:t>2</a:t>
            </a:r>
            <a:r>
              <a:rPr lang="en-US" altLang="en-US"/>
              <a:t>) connections.</a:t>
            </a:r>
          </a:p>
        </p:txBody>
      </p:sp>
    </p:spTree>
    <p:extLst>
      <p:ext uri="{BB962C8B-B14F-4D97-AF65-F5344CB8AC3E}">
        <p14:creationId xmlns:p14="http://schemas.microsoft.com/office/powerpoint/2010/main" val="1375372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92162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Option: </a:t>
            </a:r>
            <a:r>
              <a:rPr lang="en-US" altLang="en-US" i="1">
                <a:latin typeface="Gill Sans MT" panose="020B0502020104020203" pitchFamily="34" charset="0"/>
              </a:rPr>
              <a:t>connect each access ISP to a global transit ISP? </a:t>
            </a:r>
            <a:r>
              <a:rPr lang="en-US" altLang="en-US" i="1">
                <a:solidFill>
                  <a:srgbClr val="C00000"/>
                </a:solidFill>
              </a:rPr>
              <a:t>Customer</a:t>
            </a:r>
            <a:r>
              <a:rPr lang="en-US" altLang="en-US" i="1"/>
              <a:t> and </a:t>
            </a:r>
            <a:r>
              <a:rPr lang="en-US" altLang="en-US" i="1">
                <a:solidFill>
                  <a:srgbClr val="C00000"/>
                </a:solidFill>
              </a:rPr>
              <a:t>provider </a:t>
            </a:r>
            <a:r>
              <a:rPr lang="en-US" altLang="en-US" i="1"/>
              <a:t>ISPs have economic agreement.</a:t>
            </a: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global</a:t>
            </a:r>
            <a:br>
              <a:rPr lang="en-US" altLang="en-US" i="1"/>
            </a:br>
            <a:r>
              <a:rPr lang="en-US" altLang="en-US" i="1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23663969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94210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553484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96258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62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63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302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270500" y="1701800"/>
            <a:ext cx="3403600" cy="1169988"/>
            <a:chOff x="5270500" y="1701800"/>
            <a:chExt cx="3402978" cy="1169232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CC0000"/>
                  </a:solidFill>
                </a:rPr>
                <a:t>Internet exchange point</a:t>
              </a:r>
            </a:p>
          </p:txBody>
        </p:sp>
        <p:cxnSp>
          <p:nvCxnSpPr>
            <p:cNvPr id="96286" name="Straight Connector 39948"/>
            <p:cNvCxnSpPr>
              <a:cxnSpLocks noChangeShapeType="1"/>
              <a:endCxn id="96302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9871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98306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latin typeface="Gill Sans MT" panose="020B0502020104020203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28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834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834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49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/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3317208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pic>
        <p:nvPicPr>
          <p:cNvPr id="100354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en-US" sz="1000"/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i="1"/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6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10040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10040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40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/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chemeClr val="bg1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8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70584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ساختار اینترنت؛ شبکه شبکه‌ها</a:t>
            </a:r>
            <a:endParaRPr lang="en-US" alt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15652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000" dirty="0"/>
              <a:t>at center: small # of well-connected large networks</a:t>
            </a:r>
          </a:p>
          <a:p>
            <a:pPr lvl="1" eaLnBrk="1" hangingPunct="1"/>
            <a:r>
              <a:rPr lang="ja-JP" altLang="en-US" sz="1800" dirty="0">
                <a:solidFill>
                  <a:srgbClr val="CC0000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 sz="1800" dirty="0">
                <a:solidFill>
                  <a:srgbClr val="CC0000"/>
                </a:solidFill>
                <a:ea typeface="MS PGothic" panose="020B0600070205080204" pitchFamily="34" charset="-128"/>
              </a:rPr>
              <a:t>tier-1</a:t>
            </a:r>
            <a:r>
              <a:rPr lang="ja-JP" altLang="en-US" sz="1800" dirty="0">
                <a:solidFill>
                  <a:srgbClr val="CC0000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 sz="1800" dirty="0">
                <a:solidFill>
                  <a:srgbClr val="CC0000"/>
                </a:solidFill>
                <a:ea typeface="MS PGothic" panose="020B0600070205080204" pitchFamily="34" charset="-128"/>
              </a:rPr>
              <a:t> commercial ISPs</a:t>
            </a:r>
            <a:r>
              <a:rPr lang="en-US" altLang="ja-JP" sz="1800" dirty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1800" dirty="0">
                <a:ea typeface="MS PGothic" panose="020B0600070205080204" pitchFamily="34" charset="-128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altLang="en-US" sz="1800" dirty="0">
                <a:solidFill>
                  <a:srgbClr val="CC0000"/>
                </a:solidFill>
                <a:ea typeface="Arial" panose="020B0604020202020204" pitchFamily="34" charset="0"/>
              </a:rPr>
              <a:t>content provider network </a:t>
            </a:r>
            <a:r>
              <a:rPr lang="en-US" altLang="en-US" sz="1800" dirty="0">
                <a:ea typeface="Arial" panose="020B0604020202020204" pitchFamily="34" charset="0"/>
              </a:rPr>
              <a:t>(</a:t>
            </a:r>
            <a:r>
              <a:rPr lang="en-US" altLang="en-US" sz="1800" dirty="0" err="1">
                <a:ea typeface="Arial" panose="020B0604020202020204" pitchFamily="34" charset="0"/>
              </a:rPr>
              <a:t>e.g</a:t>
            </a:r>
            <a:r>
              <a:rPr lang="en-US" altLang="en-US" sz="1800" dirty="0">
                <a:ea typeface="Arial" panose="020B0604020202020204" pitchFamily="34" charset="0"/>
              </a:rPr>
              <a:t>, Google): private network that connects it data centers to Internet, often bypassing tier-1, regional </a:t>
            </a:r>
            <a:r>
              <a:rPr lang="en-US" altLang="en-US" sz="1800" dirty="0" smtClean="0">
                <a:ea typeface="Arial" panose="020B0604020202020204" pitchFamily="34" charset="0"/>
              </a:rPr>
              <a:t>ISPs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102404" name="Picture 7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/>
                <a:t>access</a:t>
              </a:r>
            </a:p>
            <a:p>
              <a:pPr algn="ctr"/>
              <a:r>
                <a:rPr lang="en-US" altLang="en-US" sz="1600"/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Tier 1 ISP</a:t>
              </a:r>
              <a:endParaRPr lang="en-US" altLang="en-US"/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Google</a:t>
              </a:r>
              <a:endParaRPr lang="en-US" altLang="en-US"/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17619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62025"/>
            <a:ext cx="7766050" cy="1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کاربردهای جالب اینترنت</a:t>
            </a:r>
            <a:endParaRPr lang="en-US" altLang="en-US" dirty="0"/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109309" y="2789238"/>
            <a:ext cx="1734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IP picture </a:t>
            </a:r>
            <a:r>
              <a:rPr lang="en-US" altLang="en-US" sz="1600" dirty="0" smtClean="0"/>
              <a:t>frame</a:t>
            </a:r>
            <a:endParaRPr lang="fa-IR" altLang="en-US" sz="1600" dirty="0" smtClean="0"/>
          </a:p>
          <a:p>
            <a:r>
              <a:rPr lang="fa-IR" altLang="en-US" sz="1600" dirty="0" smtClean="0"/>
              <a:t>قاب عکس اینترنتی</a:t>
            </a:r>
            <a:endParaRPr lang="en-US" altLang="en-US" sz="1600" dirty="0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577934" y="1639887"/>
            <a:ext cx="23775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Web-enabled toaster +</a:t>
            </a:r>
          </a:p>
          <a:p>
            <a:r>
              <a:rPr lang="en-US" altLang="en-US" sz="1600" dirty="0"/>
              <a:t>weather </a:t>
            </a:r>
            <a:r>
              <a:rPr lang="en-US" altLang="en-US" sz="1600" dirty="0" smtClean="0"/>
              <a:t>forecaster</a:t>
            </a:r>
            <a:endParaRPr lang="fa-IR" altLang="en-US" sz="1600" dirty="0" smtClean="0"/>
          </a:p>
          <a:p>
            <a:r>
              <a:rPr lang="fa-IR" altLang="en-US" sz="1600" dirty="0" smtClean="0"/>
              <a:t>تستر تحت وب </a:t>
            </a:r>
          </a:p>
          <a:p>
            <a:r>
              <a:rPr lang="fa-IR" altLang="en-US" sz="1600" dirty="0" smtClean="0"/>
              <a:t> پیش بینی هوا روی نان تست</a:t>
            </a:r>
            <a:endParaRPr lang="en-US" altLang="en-US" sz="1600" dirty="0"/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848588" y="6016625"/>
            <a:ext cx="172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Internet </a:t>
            </a:r>
            <a:r>
              <a:rPr lang="en-US" altLang="en-US" sz="1600" dirty="0" smtClean="0"/>
              <a:t>phones</a:t>
            </a:r>
            <a:endParaRPr lang="fa-IR" altLang="en-US" sz="1600" dirty="0" smtClean="0"/>
          </a:p>
          <a:p>
            <a:r>
              <a:rPr lang="fa-IR" altLang="en-US" sz="1600" dirty="0" smtClean="0"/>
              <a:t>تلفن اینترنتی</a:t>
            </a:r>
            <a:endParaRPr lang="en-US" altLang="en-US" sz="1600" dirty="0"/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368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890998" y="5789613"/>
            <a:ext cx="1359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Internet </a:t>
            </a:r>
          </a:p>
          <a:p>
            <a:r>
              <a:rPr lang="en-US" altLang="en-US" sz="1600" dirty="0" smtClean="0"/>
              <a:t>Refrigerator</a:t>
            </a:r>
            <a:endParaRPr lang="fa-IR" altLang="en-US" sz="1600" dirty="0" smtClean="0"/>
          </a:p>
          <a:p>
            <a:r>
              <a:rPr lang="fa-IR" altLang="en-US" sz="1600" dirty="0" smtClean="0"/>
              <a:t>یخچال اینترنتی</a:t>
            </a:r>
            <a:endParaRPr lang="en-US" altLang="en-US" sz="1600" dirty="0"/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720487" y="5202238"/>
            <a:ext cx="26949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 err="1"/>
              <a:t>Slingbox</a:t>
            </a:r>
            <a:r>
              <a:rPr lang="en-US" altLang="en-US" sz="1600" dirty="0"/>
              <a:t>: watch,</a:t>
            </a:r>
          </a:p>
          <a:p>
            <a:r>
              <a:rPr lang="en-US" altLang="en-US" sz="1600" dirty="0"/>
              <a:t>control cable TV </a:t>
            </a:r>
            <a:r>
              <a:rPr lang="en-US" altLang="en-US" sz="1600" dirty="0" smtClean="0"/>
              <a:t>remotely</a:t>
            </a:r>
            <a:endParaRPr lang="fa-IR" altLang="en-US" sz="1600" dirty="0" smtClean="0"/>
          </a:p>
          <a:p>
            <a:r>
              <a:rPr lang="fa-IR" altLang="en-US" sz="1600" dirty="0" smtClean="0"/>
              <a:t>گیرنده دیجیتال تلویزیون</a:t>
            </a:r>
          </a:p>
          <a:p>
            <a:r>
              <a:rPr lang="fa-IR" altLang="en-US" sz="1600" dirty="0" smtClean="0"/>
              <a:t> با امکان کنترل تلویزیون از راه دور</a:t>
            </a:r>
            <a:endParaRPr lang="en-US" altLang="en-US" sz="1600" dirty="0"/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584086" y="3841750"/>
            <a:ext cx="2279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Tweet-a-watt: </a:t>
            </a:r>
          </a:p>
          <a:p>
            <a:r>
              <a:rPr lang="en-US" altLang="en-US" sz="1600" dirty="0"/>
              <a:t>monitor energy </a:t>
            </a:r>
            <a:r>
              <a:rPr lang="en-US" altLang="en-US" sz="1600" dirty="0" smtClean="0"/>
              <a:t>use</a:t>
            </a:r>
            <a:endParaRPr lang="fa-IR" altLang="en-US" sz="1600" dirty="0" smtClean="0"/>
          </a:p>
          <a:p>
            <a:r>
              <a:rPr lang="fa-IR" altLang="en-US" sz="1600" dirty="0" smtClean="0"/>
              <a:t>ارسال مصرف برق روی توییتر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42908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26786"/>
            <a:ext cx="8818562" cy="26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2" y="114300"/>
            <a:ext cx="8751887" cy="1143000"/>
          </a:xfrm>
        </p:spPr>
        <p:txBody>
          <a:bodyPr/>
          <a:lstStyle/>
          <a:p>
            <a:pPr algn="r" rtl="1" eaLnBrk="1" hangingPunct="1"/>
            <a:r>
              <a:rPr lang="fa-IR" sz="2400" dirty="0" smtClean="0">
                <a:cs typeface="B Titr" pitchFamily="2" charset="-78"/>
              </a:rPr>
              <a:t>مثالی از آی اس پی سطح یک: شرکت اسپرینت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en-US" altLang="en-US" sz="2400" dirty="0" smtClean="0"/>
              <a:t>Tier-1 </a:t>
            </a:r>
            <a:r>
              <a:rPr lang="en-US" altLang="en-US" sz="2400" dirty="0"/>
              <a:t>ISP: e.g.,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104455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456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104459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104531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0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to/from customers</a:t>
              </a:r>
            </a:p>
          </p:txBody>
        </p:sp>
        <p:sp>
          <p:nvSpPr>
            <p:cNvPr id="104465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peering</a:t>
              </a:r>
            </a:p>
          </p:txBody>
        </p:sp>
        <p:sp>
          <p:nvSpPr>
            <p:cNvPr id="104466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 to/from backbone</a:t>
              </a:r>
            </a:p>
          </p:txBody>
        </p:sp>
        <p:sp>
          <p:nvSpPr>
            <p:cNvPr id="104467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468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104472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104529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3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104474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104527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5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…</a:t>
              </a:r>
            </a:p>
          </p:txBody>
        </p:sp>
        <p:grpSp>
          <p:nvGrpSpPr>
            <p:cNvPr id="104476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104525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7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04478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104479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1045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520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23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4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21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0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1045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512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15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6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13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1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1045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504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07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8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05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1044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496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9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0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97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1044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488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1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9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4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825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1-4 تاخیر، تلفات و بازده در شبکه‌ها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92192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08050"/>
            <a:ext cx="8580436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2" y="80963"/>
            <a:ext cx="8643937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چگونه تاخیر و تلفات اتفاق می‌افتند؟</a:t>
            </a:r>
            <a:endParaRPr lang="en-US" altLang="en-US" sz="4800" dirty="0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packets </a:t>
            </a:r>
            <a:r>
              <a:rPr lang="en-US" altLang="en-US" i="1" dirty="0"/>
              <a:t>queue</a:t>
            </a:r>
            <a:r>
              <a:rPr lang="en-US" altLang="en-US" dirty="0"/>
              <a:t> in router buffers</a:t>
            </a:r>
            <a:r>
              <a:rPr lang="en-US" altLang="en-US" sz="2400" dirty="0"/>
              <a:t> 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CC0000"/>
                </a:solidFill>
              </a:rPr>
              <a:t>packet arrival rate to link (temporarily) exceeds output link capacity</a:t>
            </a:r>
          </a:p>
          <a:p>
            <a:pPr eaLnBrk="1" hangingPunct="1">
              <a:buSzPct val="75000"/>
            </a:pPr>
            <a:r>
              <a:rPr lang="en-US" altLang="en-US" sz="2400" dirty="0"/>
              <a:t>packets queue, wait for turn</a:t>
            </a:r>
          </a:p>
        </p:txBody>
      </p:sp>
      <p:sp>
        <p:nvSpPr>
          <p:cNvPr id="108549" name="Oval 6"/>
          <p:cNvSpPr>
            <a:spLocks noChangeArrowheads="1"/>
          </p:cNvSpPr>
          <p:nvPr/>
        </p:nvSpPr>
        <p:spPr bwMode="auto">
          <a:xfrm>
            <a:off x="2339975" y="4614863"/>
            <a:ext cx="1198563" cy="36988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2339975" y="4546600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1" name="Oval 8"/>
          <p:cNvSpPr>
            <a:spLocks noChangeArrowheads="1"/>
          </p:cNvSpPr>
          <p:nvPr/>
        </p:nvSpPr>
        <p:spPr bwMode="auto">
          <a:xfrm>
            <a:off x="2349500" y="4318000"/>
            <a:ext cx="1198563" cy="4302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8552" name="Group 9"/>
          <p:cNvGrpSpPr>
            <a:grpSpLocks/>
          </p:cNvGrpSpPr>
          <p:nvPr/>
        </p:nvGrpSpPr>
        <p:grpSpPr bwMode="auto">
          <a:xfrm>
            <a:off x="2695575" y="4348163"/>
            <a:ext cx="498475" cy="119062"/>
            <a:chOff x="2208" y="2184"/>
            <a:chExt cx="176" cy="69"/>
          </a:xfrm>
        </p:grpSpPr>
        <p:grpSp>
          <p:nvGrpSpPr>
            <p:cNvPr id="108599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60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60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60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53" name="Oval 18"/>
          <p:cNvSpPr>
            <a:spLocks noChangeArrowheads="1"/>
          </p:cNvSpPr>
          <p:nvPr/>
        </p:nvSpPr>
        <p:spPr bwMode="auto">
          <a:xfrm>
            <a:off x="5435600" y="4633913"/>
            <a:ext cx="1198563" cy="36988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4" name="Line 19"/>
          <p:cNvSpPr>
            <a:spLocks noChangeShapeType="1"/>
          </p:cNvSpPr>
          <p:nvPr/>
        </p:nvSpPr>
        <p:spPr bwMode="auto">
          <a:xfrm>
            <a:off x="5445125" y="46132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20"/>
          <p:cNvSpPr>
            <a:spLocks noChangeArrowheads="1"/>
          </p:cNvSpPr>
          <p:nvPr/>
        </p:nvSpPr>
        <p:spPr bwMode="auto">
          <a:xfrm>
            <a:off x="5445125" y="4575175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6" name="Oval 21"/>
          <p:cNvSpPr>
            <a:spLocks noChangeArrowheads="1"/>
          </p:cNvSpPr>
          <p:nvPr/>
        </p:nvSpPr>
        <p:spPr bwMode="auto">
          <a:xfrm>
            <a:off x="5454650" y="4346575"/>
            <a:ext cx="1198563" cy="4302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7" name="Line 24"/>
          <p:cNvSpPr>
            <a:spLocks noChangeShapeType="1"/>
          </p:cNvSpPr>
          <p:nvPr/>
        </p:nvSpPr>
        <p:spPr bwMode="auto">
          <a:xfrm>
            <a:off x="1609725" y="4252913"/>
            <a:ext cx="735013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25"/>
          <p:cNvSpPr>
            <a:spLocks noChangeShapeType="1"/>
          </p:cNvSpPr>
          <p:nvPr/>
        </p:nvSpPr>
        <p:spPr bwMode="auto">
          <a:xfrm flipV="1">
            <a:off x="1812925" y="4786313"/>
            <a:ext cx="52863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26"/>
          <p:cNvSpPr>
            <a:spLocks noChangeShapeType="1"/>
          </p:cNvSpPr>
          <p:nvPr/>
        </p:nvSpPr>
        <p:spPr bwMode="auto">
          <a:xfrm>
            <a:off x="3533775" y="467201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40"/>
          <p:cNvSpPr>
            <a:spLocks noChangeArrowheads="1"/>
          </p:cNvSpPr>
          <p:nvPr/>
        </p:nvSpPr>
        <p:spPr bwMode="auto">
          <a:xfrm>
            <a:off x="3200400" y="45434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1" name="Rectangle 41"/>
          <p:cNvSpPr>
            <a:spLocks noChangeArrowheads="1"/>
          </p:cNvSpPr>
          <p:nvPr/>
        </p:nvSpPr>
        <p:spPr bwMode="auto">
          <a:xfrm>
            <a:off x="3362325" y="454342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2" name="Rectangle 42"/>
          <p:cNvSpPr>
            <a:spLocks noChangeArrowheads="1"/>
          </p:cNvSpPr>
          <p:nvPr/>
        </p:nvSpPr>
        <p:spPr bwMode="auto">
          <a:xfrm>
            <a:off x="2341563" y="47228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3" name="Line 44"/>
          <p:cNvSpPr>
            <a:spLocks noChangeShapeType="1"/>
          </p:cNvSpPr>
          <p:nvPr/>
        </p:nvSpPr>
        <p:spPr bwMode="auto">
          <a:xfrm>
            <a:off x="2354263" y="4673600"/>
            <a:ext cx="242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Line 45"/>
          <p:cNvSpPr>
            <a:spLocks noChangeShapeType="1"/>
          </p:cNvSpPr>
          <p:nvPr/>
        </p:nvSpPr>
        <p:spPr bwMode="auto">
          <a:xfrm flipV="1">
            <a:off x="2112963" y="5016500"/>
            <a:ext cx="1174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47"/>
          <p:cNvSpPr txBox="1">
            <a:spLocks noChangeArrowheads="1"/>
          </p:cNvSpPr>
          <p:nvPr/>
        </p:nvSpPr>
        <p:spPr bwMode="auto">
          <a:xfrm>
            <a:off x="776288" y="3848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08566" name="Text Box 48"/>
          <p:cNvSpPr txBox="1">
            <a:spLocks noChangeArrowheads="1"/>
          </p:cNvSpPr>
          <p:nvPr/>
        </p:nvSpPr>
        <p:spPr bwMode="auto">
          <a:xfrm>
            <a:off x="1052513" y="4833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08567" name="Rectangle 63"/>
          <p:cNvSpPr>
            <a:spLocks noChangeArrowheads="1"/>
          </p:cNvSpPr>
          <p:nvPr/>
        </p:nvSpPr>
        <p:spPr bwMode="auto">
          <a:xfrm>
            <a:off x="3490913" y="44815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108597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8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108595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6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70" name="Group 74"/>
          <p:cNvGrpSpPr>
            <a:grpSpLocks/>
          </p:cNvGrpSpPr>
          <p:nvPr/>
        </p:nvGrpSpPr>
        <p:grpSpPr bwMode="auto">
          <a:xfrm>
            <a:off x="5781675" y="4405313"/>
            <a:ext cx="498475" cy="119062"/>
            <a:chOff x="2208" y="2184"/>
            <a:chExt cx="176" cy="69"/>
          </a:xfrm>
        </p:grpSpPr>
        <p:grpSp>
          <p:nvGrpSpPr>
            <p:cNvPr id="108587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592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588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589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0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1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71" name="Rectangle 84"/>
          <p:cNvSpPr>
            <a:spLocks noChangeArrowheads="1"/>
          </p:cNvSpPr>
          <p:nvPr/>
        </p:nvSpPr>
        <p:spPr bwMode="auto">
          <a:xfrm>
            <a:off x="1719263" y="40798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2" name="Line 85"/>
          <p:cNvSpPr>
            <a:spLocks noChangeShapeType="1"/>
          </p:cNvSpPr>
          <p:nvPr/>
        </p:nvSpPr>
        <p:spPr bwMode="auto">
          <a:xfrm>
            <a:off x="1898650" y="4265613"/>
            <a:ext cx="212725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86"/>
          <p:cNvSpPr>
            <a:spLocks noChangeArrowheads="1"/>
          </p:cNvSpPr>
          <p:nvPr/>
        </p:nvSpPr>
        <p:spPr bwMode="auto">
          <a:xfrm>
            <a:off x="1968500" y="51593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4" name="Rectangle 88"/>
          <p:cNvSpPr>
            <a:spLocks noChangeArrowheads="1"/>
          </p:cNvSpPr>
          <p:nvPr/>
        </p:nvSpPr>
        <p:spPr bwMode="auto">
          <a:xfrm>
            <a:off x="30607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5" name="Rectangle 89"/>
          <p:cNvSpPr>
            <a:spLocks noChangeArrowheads="1"/>
          </p:cNvSpPr>
          <p:nvPr/>
        </p:nvSpPr>
        <p:spPr bwMode="auto">
          <a:xfrm>
            <a:off x="29210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6" name="Rectangle 90"/>
          <p:cNvSpPr>
            <a:spLocks noChangeArrowheads="1"/>
          </p:cNvSpPr>
          <p:nvPr/>
        </p:nvSpPr>
        <p:spPr bwMode="auto">
          <a:xfrm>
            <a:off x="27813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10858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altLang="en-US" sz="1800">
                  <a:solidFill>
                    <a:srgbClr val="000000"/>
                  </a:solidFill>
                </a:rPr>
                <a:t>dropped (</a:t>
              </a:r>
              <a:r>
                <a:rPr lang="en-US" altLang="en-US" sz="1800">
                  <a:solidFill>
                    <a:srgbClr val="CC0000"/>
                  </a:solidFill>
                </a:rPr>
                <a:t>loss</a:t>
              </a:r>
              <a:r>
                <a:rPr lang="en-US" alt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grpSp>
        <p:nvGrpSpPr>
          <p:cNvPr id="108578" name="Group 64"/>
          <p:cNvGrpSpPr>
            <a:grpSpLocks/>
          </p:cNvGrpSpPr>
          <p:nvPr/>
        </p:nvGrpSpPr>
        <p:grpSpPr bwMode="auto">
          <a:xfrm>
            <a:off x="898525" y="3873500"/>
            <a:ext cx="779463" cy="679450"/>
            <a:chOff x="-44" y="1473"/>
            <a:chExt cx="981" cy="1105"/>
          </a:xfrm>
        </p:grpSpPr>
        <p:pic>
          <p:nvPicPr>
            <p:cNvPr id="108583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84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8579" name="Group 67"/>
          <p:cNvGrpSpPr>
            <a:grpSpLocks/>
          </p:cNvGrpSpPr>
          <p:nvPr/>
        </p:nvGrpSpPr>
        <p:grpSpPr bwMode="auto">
          <a:xfrm>
            <a:off x="1131888" y="4870450"/>
            <a:ext cx="779462" cy="679450"/>
            <a:chOff x="-44" y="1473"/>
            <a:chExt cx="981" cy="1105"/>
          </a:xfrm>
        </p:grpSpPr>
        <p:pic>
          <p:nvPicPr>
            <p:cNvPr id="108581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82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2054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7" y="869156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8386762" cy="811213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چهار عامل تاخیر بسته‌ها</a:t>
            </a:r>
            <a:endParaRPr lang="en-US" altLang="en-US" sz="4800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aseline="-250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nodal processing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bit errors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output link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&lt;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060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064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4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4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0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5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9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0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1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2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0615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0616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7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0618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062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0622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0625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6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063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3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3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queueing delay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waiting at output link for transmission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 on congestion level of router</a:t>
            </a:r>
          </a:p>
        </p:txBody>
      </p:sp>
      <p:sp>
        <p:nvSpPr>
          <p:cNvPr id="110628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62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063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30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063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3511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CC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: transmission delay: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packet length (bits)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R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link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bandwidth (bps)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18050" y="4449763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CC0000"/>
                </a:solidFill>
                <a:latin typeface="Gill Sans MT" panose="020B0502020104020203" pitchFamily="34" charset="0"/>
              </a:rPr>
              <a:t>prop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: propagation delay: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length of physical link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propagation speed in medium (~2x10</a:t>
            </a:r>
            <a:r>
              <a:rPr lang="en-US" altLang="en-US" sz="2000" baseline="30000">
                <a:solidFill>
                  <a:srgbClr val="000000"/>
                </a:solidFill>
                <a:latin typeface="Gill Sans MT" panose="020B0502020104020203" pitchFamily="34" charset="0"/>
              </a:rPr>
              <a:t>8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m/sec)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prop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255838" y="5600700"/>
            <a:ext cx="2528887" cy="800100"/>
            <a:chOff x="1421" y="3528"/>
            <a:chExt cx="1593" cy="504"/>
          </a:xfrm>
        </p:grpSpPr>
        <p:sp>
          <p:nvSpPr>
            <p:cNvPr id="182333" name="AutoShape 61"/>
            <p:cNvSpPr>
              <a:spLocks noChangeArrowheads="1"/>
            </p:cNvSpPr>
            <p:nvPr/>
          </p:nvSpPr>
          <p:spPr bwMode="auto">
            <a:xfrm rot="381619">
              <a:off x="1421" y="3528"/>
              <a:ext cx="1593" cy="201"/>
            </a:xfrm>
            <a:prstGeom prst="leftRightArrow">
              <a:avLst>
                <a:gd name="adj1" fmla="val 35324"/>
                <a:gd name="adj2" fmla="val 94994"/>
              </a:avLst>
            </a:prstGeom>
            <a:gradFill rotWithShape="1">
              <a:gsLst>
                <a:gs pos="0">
                  <a:srgbClr val="CC0000"/>
                </a:gs>
                <a:gs pos="5000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03" name="Text Box 62"/>
            <p:cNvSpPr txBox="1">
              <a:spLocks noChangeArrowheads="1"/>
            </p:cNvSpPr>
            <p:nvPr/>
          </p:nvSpPr>
          <p:spPr bwMode="auto">
            <a:xfrm>
              <a:off x="1533" y="3590"/>
              <a:ext cx="13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altLang="en-US" sz="2000">
                  <a:solidFill>
                    <a:srgbClr val="CC0000"/>
                  </a:solidFill>
                </a:rPr>
                <a:t>and </a:t>
              </a:r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altLang="en-US" sz="2000" i="1">
                  <a:solidFill>
                    <a:srgbClr val="CC0000"/>
                  </a:solidFill>
                </a:rPr>
                <a:t>very </a:t>
              </a:r>
              <a:r>
                <a:rPr lang="en-US" alt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</p:grpSp>
      <p:pic>
        <p:nvPicPr>
          <p:cNvPr id="112645" name="Picture 6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4" y="919662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452438" y="200025"/>
            <a:ext cx="84185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/>
            <a:r>
              <a:rPr lang="fa-IR" sz="4400" dirty="0">
                <a:cs typeface="B Titr" pitchFamily="2" charset="-78"/>
              </a:rPr>
              <a:t>چهار عامل تاخیر بسته‌ها</a:t>
            </a:r>
            <a:endParaRPr lang="en-US" altLang="en-US" sz="48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269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9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5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5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7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8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9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61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2662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2664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2667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68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268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8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8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69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nodal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proc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prop</a:t>
            </a:r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671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4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grpSp>
        <p:nvGrpSpPr>
          <p:cNvPr id="112677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268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678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268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67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268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TextBox 1"/>
          <p:cNvSpPr txBox="1">
            <a:spLocks noChangeArrowheads="1"/>
          </p:cNvSpPr>
          <p:nvPr/>
        </p:nvSpPr>
        <p:spPr bwMode="auto">
          <a:xfrm>
            <a:off x="611188" y="6388100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Java applet for an interactive animation on trans vs. prop delay</a:t>
            </a:r>
          </a:p>
        </p:txBody>
      </p:sp>
    </p:spTree>
    <p:extLst>
      <p:ext uri="{BB962C8B-B14F-4D97-AF65-F5344CB8AC3E}">
        <p14:creationId xmlns:p14="http://schemas.microsoft.com/office/powerpoint/2010/main" val="1335911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42963"/>
            <a:ext cx="5059679" cy="2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4" y="0"/>
            <a:ext cx="8550275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مشابهت با کاروانی از ماشین‌ها</a:t>
            </a:r>
            <a:endParaRPr lang="en-US" altLang="en-US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783727"/>
            <a:ext cx="4216400" cy="3317875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75000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cars 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b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km/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toll booth takes 12 sec to service car (bit transmission time)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car~bit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caravan ~ packet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altLang="en-US" sz="2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en-US" altLang="en-US" sz="2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long until caravan is lined up before 2nd toll booth?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7638" y="2941638"/>
            <a:ext cx="3521075" cy="336550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entire caravan through toll booth onto highway = 12*10 = 120 sec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last car to propagate from 1st to 2nd toll both: 100km/(100km/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1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en-US" sz="2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minutes</a:t>
            </a:r>
          </a:p>
        </p:txBody>
      </p:sp>
      <p:grpSp>
        <p:nvGrpSpPr>
          <p:cNvPr id="114694" name="Group 42"/>
          <p:cNvGrpSpPr>
            <a:grpSpLocks/>
          </p:cNvGrpSpPr>
          <p:nvPr/>
        </p:nvGrpSpPr>
        <p:grpSpPr bwMode="auto">
          <a:xfrm>
            <a:off x="406400" y="1195388"/>
            <a:ext cx="8043863" cy="1481137"/>
            <a:chOff x="165" y="725"/>
            <a:chExt cx="5067" cy="933"/>
          </a:xfrm>
        </p:grpSpPr>
        <p:grpSp>
          <p:nvGrpSpPr>
            <p:cNvPr id="114696" name="Group 43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4720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21" name="Text Box 45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toll </a:t>
                </a:r>
              </a:p>
              <a:p>
                <a:pPr algn="ctr"/>
                <a:r>
                  <a:rPr lang="en-US" altLang="en-US" sz="2000"/>
                  <a:t>booth</a:t>
                </a:r>
              </a:p>
            </p:txBody>
          </p:sp>
        </p:grpSp>
        <p:grpSp>
          <p:nvGrpSpPr>
            <p:cNvPr id="114697" name="Group 46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4718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19" name="Text Box 48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toll </a:t>
                </a:r>
              </a:p>
              <a:p>
                <a:pPr algn="ctr"/>
                <a:r>
                  <a:rPr lang="en-US" altLang="en-US" sz="2000"/>
                  <a:t>booth</a:t>
                </a:r>
              </a:p>
            </p:txBody>
          </p:sp>
        </p:grpSp>
        <p:sp>
          <p:nvSpPr>
            <p:cNvPr id="114698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99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ten-car </a:t>
              </a:r>
            </a:p>
            <a:p>
              <a:r>
                <a:rPr lang="en-US" altLang="en-US" sz="2000"/>
                <a:t>caravan</a:t>
              </a:r>
            </a:p>
          </p:txBody>
        </p:sp>
        <p:sp>
          <p:nvSpPr>
            <p:cNvPr id="114700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100 km</a:t>
              </a:r>
            </a:p>
          </p:txBody>
        </p:sp>
        <p:sp>
          <p:nvSpPr>
            <p:cNvPr id="114702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100 km</a:t>
              </a:r>
            </a:p>
          </p:txBody>
        </p:sp>
        <p:sp>
          <p:nvSpPr>
            <p:cNvPr id="114704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6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7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4708" name="Picture 59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09" name="Picture 60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10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4716" name="Picture 6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17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14711" name="Picture 64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12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4714" name="Picture 6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1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13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120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98513"/>
            <a:ext cx="5940341" cy="2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41288"/>
            <a:ext cx="8567738" cy="846137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مشابهت با کاروانی از </a:t>
            </a:r>
            <a:r>
              <a:rPr lang="fa-IR" dirty="0" smtClean="0">
                <a:cs typeface="B Titr" pitchFamily="2" charset="-78"/>
              </a:rPr>
              <a:t>ماشین‌ها(ادامه)</a:t>
            </a:r>
            <a:endParaRPr lang="en-US" altLang="en-US" dirty="0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2862263"/>
            <a:ext cx="8323263" cy="33178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cars now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1000 km/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suppose toll booth now takes one min to service a car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75000"/>
            </a:pPr>
            <a:r>
              <a:rPr lang="en-US" altLang="en-US" sz="2400" i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cars arrive to 2nd booth before all cars serviced at first booth?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2975" y="4524375"/>
            <a:ext cx="7989888" cy="1751013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400" i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Yes!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after 7 min, 1st car arrives at second booth; three cars still at 1st booth.</a:t>
            </a:r>
          </a:p>
        </p:txBody>
      </p:sp>
      <p:grpSp>
        <p:nvGrpSpPr>
          <p:cNvPr id="116742" name="Group 49"/>
          <p:cNvGrpSpPr>
            <a:grpSpLocks/>
          </p:cNvGrpSpPr>
          <p:nvPr/>
        </p:nvGrpSpPr>
        <p:grpSpPr bwMode="auto">
          <a:xfrm>
            <a:off x="684213" y="1150938"/>
            <a:ext cx="8043862" cy="1481137"/>
            <a:chOff x="165" y="725"/>
            <a:chExt cx="5067" cy="933"/>
          </a:xfrm>
        </p:grpSpPr>
        <p:grpSp>
          <p:nvGrpSpPr>
            <p:cNvPr id="116744" name="Group 5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6768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769" name="Text Box 7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toll </a:t>
                </a:r>
              </a:p>
              <a:p>
                <a:pPr algn="ctr"/>
                <a:r>
                  <a:rPr lang="en-US" altLang="en-US" sz="2000"/>
                  <a:t>booth</a:t>
                </a:r>
              </a:p>
            </p:txBody>
          </p:sp>
        </p:grpSp>
        <p:grpSp>
          <p:nvGrpSpPr>
            <p:cNvPr id="116745" name="Group 8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6766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767" name="Text Box 10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toll </a:t>
                </a:r>
              </a:p>
              <a:p>
                <a:pPr algn="ctr"/>
                <a:r>
                  <a:rPr lang="en-US" altLang="en-US" sz="2000"/>
                  <a:t>booth</a:t>
                </a:r>
              </a:p>
            </p:txBody>
          </p:sp>
        </p:grpSp>
        <p:sp>
          <p:nvSpPr>
            <p:cNvPr id="116746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47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ten-car </a:t>
              </a:r>
            </a:p>
            <a:p>
              <a:r>
                <a:rPr lang="en-US" altLang="en-US" sz="2000"/>
                <a:t>caravan</a:t>
              </a:r>
            </a:p>
          </p:txBody>
        </p:sp>
        <p:sp>
          <p:nvSpPr>
            <p:cNvPr id="116748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100 km</a:t>
              </a:r>
            </a:p>
          </p:txBody>
        </p:sp>
        <p:sp>
          <p:nvSpPr>
            <p:cNvPr id="116750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100 km</a:t>
              </a:r>
            </a:p>
          </p:txBody>
        </p:sp>
        <p:sp>
          <p:nvSpPr>
            <p:cNvPr id="116752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54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55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6756" name="Picture 41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7" name="Picture 42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6758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6764" name="Picture 4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65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16759" name="Picture 40" descr="MCj03985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6760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6762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63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6761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69431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bandwidth (bps)</a:t>
            </a:r>
          </a:p>
          <a:p>
            <a:pPr eaLnBrk="1" hangingPunct="1">
              <a:buSzPct val="75000"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packet length (bits)</a:t>
            </a: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average packet arrival rate</a:t>
            </a:r>
          </a:p>
        </p:txBody>
      </p:sp>
      <p:sp>
        <p:nvSpPr>
          <p:cNvPr id="118789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traffic intensity </a:t>
            </a:r>
          </a:p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= 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333374" y="4113213"/>
            <a:ext cx="5727701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La/R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0: avg. queueing delay small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La/R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1: avg. queueing delay large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La/R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1: more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arriving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than can be serviced, average delay infinite!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1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2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187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5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5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La/R ~ 0</a:t>
            </a:r>
          </a:p>
        </p:txBody>
      </p:sp>
      <p:sp>
        <p:nvSpPr>
          <p:cNvPr id="118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4" y="123825"/>
            <a:ext cx="8429625" cy="1143000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تاخیر صف (بررسی دوباره)</a:t>
            </a:r>
            <a:endParaRPr lang="en-US" altLang="en-US" dirty="0"/>
          </a:p>
        </p:txBody>
      </p:sp>
      <p:sp>
        <p:nvSpPr>
          <p:cNvPr id="118797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30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La/R -&gt; 1</a:t>
            </a:r>
          </a:p>
        </p:txBody>
      </p:sp>
    </p:spTree>
    <p:extLst>
      <p:ext uri="{BB962C8B-B14F-4D97-AF65-F5344CB8AC3E}">
        <p14:creationId xmlns:p14="http://schemas.microsoft.com/office/powerpoint/2010/main" val="99382382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9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37" y="883191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4" y="128588"/>
            <a:ext cx="8715375" cy="941387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تاخیر "واقعی" در اینترنت و مسیر‌یاب‌ها</a:t>
            </a:r>
            <a:endParaRPr lang="en-US" altLang="en-US" sz="4000" dirty="0"/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397836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delay &amp; loss look like? </a:t>
            </a:r>
          </a:p>
          <a:p>
            <a:pPr eaLnBrk="1" hangingPunct="1">
              <a:buSzPct val="75000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traceroute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program: provides delay measurement from source to router along end-end Internet path towards destination.  For all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sends three packets that will reach router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on path towards destination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router </a:t>
            </a:r>
            <a:r>
              <a:rPr lang="en-US" altLang="en-US" sz="2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will return packets to sender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sender times interval between transmission and reply.</a:t>
            </a:r>
          </a:p>
        </p:txBody>
      </p:sp>
      <p:sp>
        <p:nvSpPr>
          <p:cNvPr id="120837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20851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20904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905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2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20902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903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3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2089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9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9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0897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900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1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8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9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4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208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0889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92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3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0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91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5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208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0881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84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85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82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83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6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208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0873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76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7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74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7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208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8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0865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68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9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66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0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8577262" cy="892175"/>
          </a:xfrm>
        </p:spPr>
        <p:txBody>
          <a:bodyPr/>
          <a:lstStyle/>
          <a:p>
            <a:pPr algn="r" rtl="1" eaLnBrk="1" hangingPunct="1"/>
            <a:r>
              <a:rPr lang="fa-IR" sz="4000" dirty="0">
                <a:cs typeface="B Titr" pitchFamily="2" charset="-78"/>
              </a:rPr>
              <a:t>تاخیر "واقعی" در اینترنت و مسیر‌یاب‌ها</a:t>
            </a:r>
            <a:endParaRPr lang="en-US" altLang="en-US" sz="4000" dirty="0"/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1204731" y="2343077"/>
            <a:ext cx="5387975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cs-gw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(128.119.240.254)  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border1-rt-fa5-1-0.gw.umass.edu (128.119.3.145)  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cht-vbns.gw.umass.edu (128.119.3.130)  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jn1-at1-0-0-19.wor.vbns.net (204.147.132.129)  16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jn1-so7-0-0-0.wae.vbns.net (204.147.136.136)  21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abilene-vbns.abilene.ucaid.edu (198.32.11.9)  22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nycm-wash.abilene.ucaid.edu (198.32.8.46)  22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62.40.103.253 (62.40.103.253)  104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de2-1.de1.de.geant.net (62.40.96.129)  109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de.fr1.fr.geant.net (62.40.96.50)  113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 renater-gw.fr1.fr.geant.net (62.40.103.54)  112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nio-n2.cssi.renater.fr (193.51.206.13)  111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 nice.cssi.renater.fr (195.220.98.102)  123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125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 r3t2-nice.cssi.renater.fr (195.220.98.110)  126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124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eurecom-valbonne.r3t2.ft.net (193.48.50.54)  135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133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 194.214.211.25 (194.214.211.25)  126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 * * *</a:t>
            </a: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 * * *</a:t>
            </a:r>
          </a:p>
          <a:p>
            <a:pPr algn="l">
              <a:lnSpc>
                <a:spcPct val="80000"/>
              </a:lnSpc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 fantasia.eurecom.fr (193.55.113.142)  132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128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136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traceroute: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gaia.cs.umass.edu to www.eurecom.fr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4352925" y="1725613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delay measurements from </a:t>
            </a:r>
          </a:p>
          <a:p>
            <a:r>
              <a:rPr lang="en-US" altLang="en-US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gaia.cs.umass.edu to cs-gw.cs.umass.edu </a:t>
            </a:r>
          </a:p>
        </p:txBody>
      </p:sp>
      <p:sp>
        <p:nvSpPr>
          <p:cNvPr id="122887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8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0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Text Box 12"/>
          <p:cNvSpPr txBox="1">
            <a:spLocks noChangeArrowheads="1"/>
          </p:cNvSpPr>
          <p:nvPr/>
        </p:nvSpPr>
        <p:spPr bwMode="auto">
          <a:xfrm>
            <a:off x="2660469" y="5304768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means no response (probe lost, router not replying)</a:t>
            </a:r>
          </a:p>
        </p:txBody>
      </p:sp>
      <p:sp>
        <p:nvSpPr>
          <p:cNvPr id="122892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 Box 15"/>
          <p:cNvSpPr txBox="1">
            <a:spLocks noChangeArrowheads="1"/>
          </p:cNvSpPr>
          <p:nvPr/>
        </p:nvSpPr>
        <p:spPr bwMode="auto">
          <a:xfrm>
            <a:off x="6092825" y="3492849"/>
            <a:ext cx="297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trans-oceanic</a:t>
            </a:r>
            <a:r>
              <a:rPr lang="fa-IR" altLang="en-US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en-US" altLang="en-US" sz="20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9950"/>
            <a:ext cx="7029450" cy="1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TextBox 1"/>
          <p:cNvSpPr txBox="1">
            <a:spLocks noChangeArrowheads="1"/>
          </p:cNvSpPr>
          <p:nvPr/>
        </p:nvSpPr>
        <p:spPr bwMode="auto">
          <a:xfrm>
            <a:off x="990600" y="6075817"/>
            <a:ext cx="5457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* Do some traceroutes from exotic countries at www.traceroute.org</a:t>
            </a:r>
          </a:p>
        </p:txBody>
      </p:sp>
    </p:spTree>
    <p:extLst>
      <p:ext uri="{BB962C8B-B14F-4D97-AF65-F5344CB8AC3E}">
        <p14:creationId xmlns:p14="http://schemas.microsoft.com/office/powerpoint/2010/main" val="11898388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اینترنت چیست؟ دیدگاه پیچ و مهره‌های اینترنت</a:t>
            </a:r>
            <a:endParaRPr lang="en-US" altLang="en-US" dirty="0"/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212726" y="1246807"/>
            <a:ext cx="5378450" cy="56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i="1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اینترنت: شبکه شبکه ها</a:t>
            </a:r>
          </a:p>
          <a:p>
            <a:pPr marL="342900" indent="-342900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fa-IR" altLang="en-US" i="1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آی آس پی های متصل به هم</a:t>
            </a:r>
          </a:p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 </a:t>
            </a:r>
            <a:r>
              <a:rPr lang="fa-IR" altLang="en-US" dirty="0" smtClean="0">
                <a:solidFill>
                  <a:srgbClr val="FF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پروتکل‌ها</a:t>
            </a: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 که ارسال و دریافت پیام‌ها را کنترل می‌کنند</a:t>
            </a:r>
          </a:p>
          <a:p>
            <a:pPr marL="342900" lvl="1" indent="-342900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fa-IR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مثال:</a:t>
            </a:r>
            <a:r>
              <a:rPr lang="en-US" altLang="en-US" dirty="0">
                <a:ea typeface="Arial" panose="020B0604020202020204" pitchFamily="34" charset="0"/>
              </a:rPr>
              <a:t>TCP, IP, HTTP, Skype,  802.11</a:t>
            </a:r>
          </a:p>
          <a:p>
            <a:pPr marL="342900" lvl="1" indent="-342900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endParaRPr lang="fa-IR" altLang="en-US" i="1" dirty="0">
              <a:solidFill>
                <a:srgbClr val="C00000"/>
              </a:solidFill>
              <a:latin typeface="Gill Sans MT" panose="020B0502020104020203" pitchFamily="34" charset="0"/>
              <a:cs typeface="B Nazanin" panose="00000400000000000000" pitchFamily="2" charset="-78"/>
            </a:endParaRPr>
          </a:p>
          <a:p>
            <a:pPr marL="0" indent="0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fa-IR" altLang="en-US" dirty="0" smtClean="0">
              <a:latin typeface="Gill Sans MT" panose="020B0502020104020203" pitchFamily="34" charset="0"/>
              <a:cs typeface="B Nazanin" panose="00000400000000000000" pitchFamily="2" charset="-78"/>
            </a:endParaRPr>
          </a:p>
          <a:p>
            <a:pPr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استانداردهای اینترنت</a:t>
            </a:r>
          </a:p>
          <a:p>
            <a:pPr lvl="1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RFC</a:t>
            </a:r>
            <a:r>
              <a:rPr lang="fa-IR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 = تقاضا برای اظهار نظر</a:t>
            </a:r>
          </a:p>
          <a:p>
            <a:pPr lvl="1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IETF </a:t>
            </a:r>
            <a:r>
              <a:rPr lang="fa-IR" altLang="en-US" i="1" dirty="0" smtClean="0">
                <a:solidFill>
                  <a:srgbClr val="C0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 = گروه کاری مهندسی اینترنت</a:t>
            </a:r>
            <a:endParaRPr lang="en-US" altLang="en-US" dirty="0">
              <a:latin typeface="Gill Sans MT" panose="020B0502020104020203" pitchFamily="34" charset="0"/>
            </a:endParaRPr>
          </a:p>
        </p:txBody>
      </p: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246807"/>
            <a:ext cx="3839884" cy="5279662"/>
            <a:chOff x="5202238" y="1246807"/>
            <a:chExt cx="3839884" cy="5279662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886133" y="1246807"/>
              <a:ext cx="16914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/>
                <a:t>mobile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شبکه تلفن همراه</a:t>
              </a:r>
              <a:endParaRPr lang="en-US" altLang="en-US" sz="1600" dirty="0"/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421007" y="1736577"/>
              <a:ext cx="13580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/>
                <a:t>global </a:t>
              </a:r>
              <a:r>
                <a:rPr lang="en-US" altLang="en-US" sz="1600" dirty="0" smtClean="0"/>
                <a:t>ISP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آی اس پی جهانی</a:t>
              </a:r>
              <a:endParaRPr lang="en-US" altLang="en-US" sz="1600" dirty="0"/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46650" y="3041650"/>
              <a:ext cx="13708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 smtClean="0"/>
                <a:t>regional ISP</a:t>
              </a:r>
              <a:endParaRPr lang="fa-IR" altLang="en-US" sz="1600" dirty="0" smtClean="0"/>
            </a:p>
            <a:p>
              <a:r>
                <a:rPr lang="fa-IR" altLang="en-US" sz="1600" dirty="0" smtClean="0"/>
                <a:t>آی اس پی محلی</a:t>
              </a:r>
              <a:endParaRPr lang="en-US" altLang="en-US" sz="1600" dirty="0"/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5775292" y="2857312"/>
              <a:ext cx="166025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 smtClean="0"/>
                <a:t>Home</a:t>
              </a:r>
              <a:r>
                <a:rPr lang="fa-IR" altLang="en-US" sz="1600" dirty="0" smtClean="0"/>
                <a:t>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pPr>
                <a:lnSpc>
                  <a:spcPct val="80000"/>
                </a:lnSpc>
              </a:pPr>
              <a:r>
                <a:rPr lang="fa-IR" altLang="en-US" sz="1600" dirty="0" smtClean="0"/>
                <a:t>شبکه خانگی</a:t>
              </a:r>
              <a:endParaRPr lang="en-US" altLang="en-US" sz="1600" dirty="0"/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616294" y="6040182"/>
              <a:ext cx="3425828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 smtClean="0"/>
                <a:t>Institutional</a:t>
              </a:r>
              <a:r>
                <a:rPr lang="fa-IR" altLang="en-US" sz="1600" dirty="0" smtClean="0"/>
                <a:t> </a:t>
              </a:r>
              <a:r>
                <a:rPr lang="en-US" altLang="en-US" sz="1600" dirty="0" smtClean="0"/>
                <a:t>network</a:t>
              </a:r>
              <a:endParaRPr lang="fa-IR" altLang="en-US" sz="1600" dirty="0" smtClean="0"/>
            </a:p>
            <a:p>
              <a:pPr>
                <a:lnSpc>
                  <a:spcPct val="80000"/>
                </a:lnSpc>
              </a:pPr>
              <a:r>
                <a:rPr lang="fa-IR" altLang="en-US" sz="1600" dirty="0" smtClean="0"/>
                <a:t>شبکه دانشگاه</a:t>
              </a:r>
              <a:endParaRPr lang="en-US" altLang="en-US" sz="1600" dirty="0"/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355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تلفات بسته</a:t>
            </a:r>
            <a:endParaRPr lang="en-US" alt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333500"/>
            <a:ext cx="8394700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(aka buffer) preceding link in buffer has finite capacity</a:t>
            </a:r>
          </a:p>
          <a:p>
            <a:pPr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arriving to full queue dropped (aka lost)</a:t>
            </a:r>
          </a:p>
          <a:p>
            <a:pPr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packet may be retransmitted by previous node, by source end system, or not at all</a:t>
            </a:r>
          </a:p>
        </p:txBody>
      </p:sp>
      <p:sp>
        <p:nvSpPr>
          <p:cNvPr id="124932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34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grpSp>
        <p:nvGrpSpPr>
          <p:cNvPr id="124935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4967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4972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3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4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6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496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36" name="Line 23"/>
          <p:cNvSpPr>
            <a:spLocks noChangeShapeType="1"/>
          </p:cNvSpPr>
          <p:nvPr/>
        </p:nvSpPr>
        <p:spPr bwMode="auto">
          <a:xfrm>
            <a:off x="2362200" y="4743450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24"/>
          <p:cNvSpPr>
            <a:spLocks noChangeShapeType="1"/>
          </p:cNvSpPr>
          <p:nvPr/>
        </p:nvSpPr>
        <p:spPr bwMode="auto">
          <a:xfrm flipV="1">
            <a:off x="2667000" y="5208588"/>
            <a:ext cx="411163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40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41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42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43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24945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24946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24947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49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50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51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52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53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24954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altLang="en-US" sz="1800">
                <a:solidFill>
                  <a:srgbClr val="CC0000"/>
                </a:solidFill>
              </a:rPr>
              <a:t>full buffer is </a:t>
            </a:r>
            <a:r>
              <a:rPr lang="en-US" alt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24956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24957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58" name="Picture 4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32656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59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2496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60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24963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4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02316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979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27025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26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27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28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29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030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55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56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031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032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53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54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033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34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035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51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52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036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037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49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50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038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39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0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1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2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3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4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5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6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7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48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980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27023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4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بازده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throughput: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(bits/time unit) at which bits transferred between sender/receiver</a:t>
            </a:r>
          </a:p>
          <a:p>
            <a:pPr lvl="1" eaLnBrk="1" hangingPunct="1"/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instantaneous: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rate at given point in time</a:t>
            </a:r>
          </a:p>
          <a:p>
            <a:pPr lvl="1" eaLnBrk="1" hangingPunct="1"/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average: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rate over longer period of time</a:t>
            </a:r>
          </a:p>
        </p:txBody>
      </p:sp>
      <p:sp>
        <p:nvSpPr>
          <p:cNvPr id="126983" name="Text Box 325"/>
          <p:cNvSpPr txBox="1">
            <a:spLocks noChangeArrowheads="1"/>
          </p:cNvSpPr>
          <p:nvPr/>
        </p:nvSpPr>
        <p:spPr bwMode="auto">
          <a:xfrm>
            <a:off x="356581" y="5043488"/>
            <a:ext cx="189827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send to client</a:t>
            </a:r>
          </a:p>
        </p:txBody>
      </p:sp>
      <p:sp>
        <p:nvSpPr>
          <p:cNvPr id="126984" name="Text Box 328"/>
          <p:cNvSpPr txBox="1">
            <a:spLocks noChangeArrowheads="1"/>
          </p:cNvSpPr>
          <p:nvPr/>
        </p:nvSpPr>
        <p:spPr bwMode="auto">
          <a:xfrm>
            <a:off x="2706799" y="5040313"/>
            <a:ext cx="15856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bits/sec</a:t>
            </a:r>
          </a:p>
        </p:txBody>
      </p:sp>
      <p:sp>
        <p:nvSpPr>
          <p:cNvPr id="126985" name="Text Box 329"/>
          <p:cNvSpPr txBox="1">
            <a:spLocks noChangeArrowheads="1"/>
          </p:cNvSpPr>
          <p:nvPr/>
        </p:nvSpPr>
        <p:spPr bwMode="auto">
          <a:xfrm>
            <a:off x="5575412" y="5048250"/>
            <a:ext cx="15856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bits/sec</a:t>
            </a:r>
          </a:p>
        </p:txBody>
      </p:sp>
      <p:sp>
        <p:nvSpPr>
          <p:cNvPr id="126986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7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8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89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99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27010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11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12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13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14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015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20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21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22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7016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17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18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019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6991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992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127008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993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127004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8125" y="5730875"/>
            <a:ext cx="8272463" cy="1204913"/>
            <a:chOff x="-1" y="4193"/>
            <a:chExt cx="5211" cy="759"/>
          </a:xfrm>
        </p:grpSpPr>
        <p:sp>
          <p:nvSpPr>
            <p:cNvPr id="126999" name="Text Box 353"/>
            <p:cNvSpPr txBox="1">
              <a:spLocks noChangeArrowheads="1"/>
            </p:cNvSpPr>
            <p:nvPr/>
          </p:nvSpPr>
          <p:spPr bwMode="auto">
            <a:xfrm>
              <a:off x="-1" y="4399"/>
              <a:ext cx="1461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00" name="Text Box 336"/>
            <p:cNvSpPr txBox="1">
              <a:spLocks noChangeArrowheads="1"/>
            </p:cNvSpPr>
            <p:nvPr/>
          </p:nvSpPr>
          <p:spPr bwMode="auto">
            <a:xfrm>
              <a:off x="1555" y="4203"/>
              <a:ext cx="1769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8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bits/sec)</a:t>
              </a:r>
            </a:p>
          </p:txBody>
        </p:sp>
        <p:sp>
          <p:nvSpPr>
            <p:cNvPr id="127001" name="Text Box 346"/>
            <p:cNvSpPr txBox="1">
              <a:spLocks noChangeArrowheads="1"/>
            </p:cNvSpPr>
            <p:nvPr/>
          </p:nvSpPr>
          <p:spPr bwMode="auto">
            <a:xfrm>
              <a:off x="3350" y="4193"/>
              <a:ext cx="1860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8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bits/sec)</a:t>
              </a:r>
            </a:p>
          </p:txBody>
        </p:sp>
      </p:grpSp>
      <p:pic>
        <p:nvPicPr>
          <p:cNvPr id="12699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94" y="944147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6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97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43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0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44" y="905529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28114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15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16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17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18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119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144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45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120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121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8142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43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122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23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124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8140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41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125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126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138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39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127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28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29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0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1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2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3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4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5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6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37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0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4" y="100013"/>
            <a:ext cx="8342313" cy="1143000"/>
          </a:xfrm>
        </p:spPr>
        <p:txBody>
          <a:bodyPr/>
          <a:lstStyle/>
          <a:p>
            <a:pPr algn="r" rtl="1" eaLnBrk="1" hangingPunct="1"/>
            <a:r>
              <a:rPr lang="fa-I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بازده (ادامه)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R</a:t>
            </a:r>
            <a:r>
              <a:rPr lang="en-US" altLang="en-US" sz="2800" i="1" baseline="-25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is average end-end throughput?</a:t>
            </a:r>
          </a:p>
        </p:txBody>
      </p:sp>
      <p:grpSp>
        <p:nvGrpSpPr>
          <p:cNvPr id="12800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12811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00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R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bits/sec</a:t>
            </a:r>
          </a:p>
        </p:txBody>
      </p:sp>
      <p:sp>
        <p:nvSpPr>
          <p:cNvPr id="12800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0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01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28104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0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10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bits/sec</a:t>
              </a:r>
            </a:p>
          </p:txBody>
        </p:sp>
      </p:grpSp>
      <p:grpSp>
        <p:nvGrpSpPr>
          <p:cNvPr id="128011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28091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92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93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94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95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096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8101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02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03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809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09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9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10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i="1" baseline="-25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R</a:t>
            </a:r>
            <a:r>
              <a:rPr lang="en-US" altLang="en-US" i="1" baseline="-25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5" y="5167313"/>
            <a:ext cx="8577263" cy="1211262"/>
            <a:chOff x="186" y="3255"/>
            <a:chExt cx="5403" cy="763"/>
          </a:xfrm>
        </p:grpSpPr>
        <p:sp>
          <p:nvSpPr>
            <p:cNvPr id="128088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89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link on end-end path that constrains  end-end throughput</a:t>
              </a:r>
            </a:p>
          </p:txBody>
        </p:sp>
        <p:sp>
          <p:nvSpPr>
            <p:cNvPr id="128090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bottleneck link</a:t>
              </a:r>
            </a:p>
          </p:txBody>
        </p:sp>
      </p:grpSp>
      <p:sp>
        <p:nvSpPr>
          <p:cNvPr id="128014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015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2808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016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28019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28054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55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56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57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58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059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8084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060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061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8082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83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062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63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064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28080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81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065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066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28078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79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067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68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69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0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1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2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3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4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5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6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77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020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021" name="Group 58"/>
            <p:cNvGrpSpPr>
              <a:grpSpLocks/>
            </p:cNvGrpSpPr>
            <p:nvPr/>
          </p:nvGrpSpPr>
          <p:grpSpPr bwMode="auto">
            <a:xfrm>
              <a:off x="2725" y="2845"/>
              <a:ext cx="612" cy="178"/>
              <a:chOff x="3600" y="219"/>
              <a:chExt cx="360" cy="175"/>
            </a:xfrm>
          </p:grpSpPr>
          <p:sp>
            <p:nvSpPr>
              <p:cNvPr id="12804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4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4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4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4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046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05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5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5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047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804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4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05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8022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023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39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024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bits/sec</a:t>
              </a:r>
            </a:p>
          </p:txBody>
        </p:sp>
        <p:grpSp>
          <p:nvGrpSpPr>
            <p:cNvPr id="128025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35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026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R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bits/sec</a:t>
              </a:r>
            </a:p>
          </p:txBody>
        </p:sp>
        <p:sp>
          <p:nvSpPr>
            <p:cNvPr id="128027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28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029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28031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32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030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73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بازده: </a:t>
            </a:r>
            <a:r>
              <a:rPr lang="fa-IR" sz="4000" smtClean="0">
                <a:cs typeface="B Titr" pitchFamily="2" charset="-78"/>
              </a:rPr>
              <a:t>سناریوی اینترنت</a:t>
            </a:r>
            <a:endParaRPr lang="en-US" altLang="en-US" sz="4000" dirty="0"/>
          </a:p>
        </p:txBody>
      </p:sp>
      <p:sp>
        <p:nvSpPr>
          <p:cNvPr id="129027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connections (fairly) share backbone bottleneck link R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bits/sec</a:t>
            </a:r>
          </a:p>
        </p:txBody>
      </p:sp>
      <p:sp>
        <p:nvSpPr>
          <p:cNvPr id="129028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2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8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1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3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6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8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1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3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61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63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4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29065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29066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7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68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0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71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72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</a:p>
        </p:txBody>
      </p:sp>
      <p:sp>
        <p:nvSpPr>
          <p:cNvPr id="129073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11313"/>
            <a:ext cx="3597275" cy="4114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per-connection end-end throughput: min(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/10)</a:t>
            </a:r>
          </a:p>
          <a:p>
            <a:pPr eaLnBrk="1" hangingPunct="1">
              <a:buSzPct val="75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often bottleneck</a:t>
            </a:r>
          </a:p>
        </p:txBody>
      </p:sp>
      <p:grpSp>
        <p:nvGrpSpPr>
          <p:cNvPr id="129074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2915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5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5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8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5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5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7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5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6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7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7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6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6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7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7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6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7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5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2911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2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4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5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2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4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2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2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4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3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3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4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3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4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4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4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6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2908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8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1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1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9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1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1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0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0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1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7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2908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8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2908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9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2908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95488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1-5 پروتکل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لایه ها، مدل های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سرویس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796032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29" y="9144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0199" y="128588"/>
            <a:ext cx="2695575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پروتکل لایه‌ها</a:t>
            </a:r>
            <a:endParaRPr lang="en-US" altLang="en-US" dirty="0"/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52451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many </a:t>
            </a:r>
            <a:r>
              <a:rPr lang="ja-JP" altLang="en-US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ja-JP" altLang="en-US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hosts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routers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links of various media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applications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protocols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hardware, software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3524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hope of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network?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or at least our discussion of networks?</a:t>
            </a:r>
          </a:p>
        </p:txBody>
      </p:sp>
    </p:spTree>
    <p:extLst>
      <p:ext uri="{BB962C8B-B14F-4D97-AF65-F5344CB8AC3E}">
        <p14:creationId xmlns:p14="http://schemas.microsoft.com/office/powerpoint/2010/main" val="252115791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85" y="1021557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42875"/>
            <a:ext cx="5791199" cy="1143000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ساختار مسافرت هوایی</a:t>
            </a:r>
            <a:endParaRPr lang="en-US" alt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489575"/>
            <a:ext cx="7772400" cy="54292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dirty="0"/>
              <a:t>a series of steps</a:t>
            </a:r>
          </a:p>
        </p:txBody>
      </p:sp>
      <p:grpSp>
        <p:nvGrpSpPr>
          <p:cNvPr id="134149" name="Group 4"/>
          <p:cNvGrpSpPr>
            <a:grpSpLocks/>
          </p:cNvGrpSpPr>
          <p:nvPr/>
        </p:nvGrpSpPr>
        <p:grpSpPr bwMode="auto">
          <a:xfrm>
            <a:off x="1111250" y="1587500"/>
            <a:ext cx="6508750" cy="3294063"/>
            <a:chOff x="700" y="1000"/>
            <a:chExt cx="4100" cy="2075"/>
          </a:xfrm>
        </p:grpSpPr>
        <p:sp>
          <p:nvSpPr>
            <p:cNvPr id="134151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307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dirty="0">
                  <a:solidFill>
                    <a:srgbClr val="000099"/>
                  </a:solidFill>
                </a:rPr>
                <a:t>ticket (purchase)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baggage (check)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gates (load)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runway takeoff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2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280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dirty="0">
                  <a:solidFill>
                    <a:srgbClr val="000099"/>
                  </a:solidFill>
                </a:rPr>
                <a:t>ticket (complain)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baggage (claim)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gates (unload)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runway landing</a:t>
              </a:r>
            </a:p>
            <a:p>
              <a:endParaRPr lang="en-US" altLang="en-US" sz="2000" dirty="0">
                <a:solidFill>
                  <a:srgbClr val="000099"/>
                </a:solidFill>
              </a:endParaRPr>
            </a:p>
            <a:p>
              <a:r>
                <a:rPr lang="en-US" altLang="en-US" sz="2000" dirty="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3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4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26976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44" y="831850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departure</a:t>
              </a:r>
            </a:p>
            <a:p>
              <a:pPr algn="ctr" eaLnBrk="1" hangingPunct="1"/>
              <a:r>
                <a:rPr lang="en-US" altLang="en-US" sz="1200"/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arrival</a:t>
              </a:r>
            </a:p>
            <a:p>
              <a:pPr algn="ctr" eaLnBrk="1" hangingPunct="1"/>
              <a:r>
                <a:rPr lang="en-US" altLang="en-US" sz="1200"/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intermediate air-traffic</a:t>
              </a:r>
            </a:p>
            <a:p>
              <a:pPr algn="ctr" eaLnBrk="1" hangingPunct="1"/>
              <a:r>
                <a:rPr lang="en-US" altLang="en-US" sz="1200"/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400"/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400"/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altLang="en-US" sz="1400"/>
            </a:p>
            <a:p>
              <a:pPr algn="ctr">
                <a:lnSpc>
                  <a:spcPct val="80000"/>
                </a:lnSpc>
              </a:pPr>
              <a:r>
                <a:rPr lang="en-US" altLang="en-US" sz="1400"/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/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411538" y="3175"/>
            <a:ext cx="5580062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لایه‌بندی عملیات خطوط هوایی</a:t>
            </a:r>
            <a:endParaRPr lang="en-US" altLang="en-US" dirty="0"/>
          </a:p>
        </p:txBody>
      </p:sp>
      <p:sp>
        <p:nvSpPr>
          <p:cNvPr id="136197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41825"/>
            <a:ext cx="7613650" cy="1763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</a:rPr>
              <a:t>layers: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each layer implements a service</a:t>
            </a:r>
          </a:p>
          <a:p>
            <a:pPr lvl="1" eaLnBrk="1" hangingPunct="1"/>
            <a:r>
              <a:rPr lang="en-US" altLang="en-US" sz="2800" dirty="0">
                <a:ea typeface="Arial" panose="020B0604020202020204" pitchFamily="34" charset="0"/>
              </a:rPr>
              <a:t>via its own internal-layer actions</a:t>
            </a:r>
          </a:p>
          <a:p>
            <a:pPr lvl="1" eaLnBrk="1" hangingPunct="1"/>
            <a:r>
              <a:rPr lang="en-US" altLang="en-US" sz="2800" dirty="0">
                <a:ea typeface="Arial" panose="020B0604020202020204" pitchFamily="34" charset="0"/>
              </a:rPr>
              <a:t>relying on services provided by layer below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508379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89806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599" y="317500"/>
            <a:ext cx="2608263" cy="758825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چرا لایه بندی؟</a:t>
            </a:r>
            <a:endParaRPr lang="en-US" altLang="en-US" dirty="0"/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5041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complex systems:</a:t>
            </a:r>
          </a:p>
          <a:p>
            <a:pPr eaLnBrk="1" hangingPunct="1"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structure allows identification, relationship of complex system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pieces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layered 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reference model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for discussion</a:t>
            </a:r>
          </a:p>
          <a:p>
            <a:pPr eaLnBrk="1" hangingPunct="1"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modularization eases maintenance, updating of system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change of implementation of layer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 service transparent to rest of system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e.g., change in gate procedure </a:t>
            </a:r>
            <a:r>
              <a:rPr lang="en-US" alt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doesn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 affect rest of system</a:t>
            </a:r>
          </a:p>
          <a:p>
            <a:pPr eaLnBrk="1" hangingPunct="1"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layering considered harmful?</a:t>
            </a:r>
          </a:p>
        </p:txBody>
      </p:sp>
    </p:spTree>
    <p:extLst>
      <p:ext uri="{BB962C8B-B14F-4D97-AF65-F5344CB8AC3E}">
        <p14:creationId xmlns:p14="http://schemas.microsoft.com/office/powerpoint/2010/main" val="104936469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89498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114300"/>
            <a:ext cx="3962400" cy="10287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پشته پروتکل اینترنت</a:t>
            </a:r>
            <a:endParaRPr lang="en-US" altLang="en-US" dirty="0"/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process-process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routing of datagrams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Ethernet, 802.111 (</a:t>
            </a:r>
            <a:r>
              <a:rPr lang="en-US" alt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WiFi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wire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application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transport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network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link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91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اینترنت چیست؟ </a:t>
            </a:r>
            <a:r>
              <a:rPr lang="fa-IR" dirty="0" smtClean="0">
                <a:cs typeface="B Titr" pitchFamily="2" charset="-78"/>
              </a:rPr>
              <a:t>دیدگاه سرویس</a:t>
            </a:r>
            <a:endParaRPr lang="en-US" alt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57" y="1127919"/>
            <a:ext cx="4435475" cy="4811712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i="1" dirty="0">
                <a:solidFill>
                  <a:srgbClr val="CC0000"/>
                </a:solidFill>
              </a:rPr>
              <a:t>Infrastructure that provides services to applications:</a:t>
            </a:r>
            <a:endParaRPr lang="en-US" altLang="en-US" sz="1800" dirty="0"/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altLang="en-US" sz="2400" i="1" dirty="0">
                <a:solidFill>
                  <a:srgbClr val="CC0000"/>
                </a:solidFill>
              </a:rPr>
              <a:t>provides programming interface to apps</a:t>
            </a:r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hooks that allow sending and receiving  app programs to </a:t>
            </a:r>
            <a:r>
              <a:rPr lang="ja-JP" altLang="en-US" sz="2000" dirty="0">
                <a:ea typeface="MS PGothic" panose="020B0600070205080204" pitchFamily="34" charset="-128"/>
              </a:rPr>
              <a:t>“</a:t>
            </a:r>
            <a:r>
              <a:rPr lang="en-US" altLang="ja-JP" sz="2000" dirty="0">
                <a:ea typeface="MS PGothic" panose="020B0600070205080204" pitchFamily="34" charset="-128"/>
              </a:rPr>
              <a:t>connect</a:t>
            </a:r>
            <a:r>
              <a:rPr lang="ja-JP" altLang="en-US" sz="2000" dirty="0">
                <a:ea typeface="MS PGothic" panose="020B0600070205080204" pitchFamily="34" charset="-128"/>
              </a:rPr>
              <a:t>”</a:t>
            </a:r>
            <a:r>
              <a:rPr lang="en-US" altLang="ja-JP" sz="2000" dirty="0">
                <a:ea typeface="MS PGothic" panose="020B0600070205080204" pitchFamily="34" charset="-128"/>
              </a:rPr>
              <a:t> to Internet</a:t>
            </a:r>
          </a:p>
          <a:p>
            <a:pPr lvl="1" eaLnBrk="1" hangingPunct="1"/>
            <a:r>
              <a:rPr lang="en-US" altLang="en-US" sz="2000" dirty="0">
                <a:ea typeface="Arial" panose="020B0604020202020204" pitchFamily="34" charset="0"/>
              </a:rPr>
              <a:t>provides service options, analogous to postal service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dirty="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 dirty="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dirty="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90590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733800" y="85725"/>
            <a:ext cx="5181600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مدل مرجع </a:t>
            </a:r>
            <a:r>
              <a:rPr lang="en-US" altLang="en-US" dirty="0" smtClean="0"/>
              <a:t>ISO/OSI</a:t>
            </a:r>
            <a:endParaRPr lang="en-US" alt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0538" y="1079500"/>
            <a:ext cx="5154613" cy="52451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 applications to interpret meaning of data, e.g., encryption, compression, machine-specific conventions</a:t>
            </a:r>
          </a:p>
          <a:p>
            <a:pPr eaLnBrk="1" hangingPunct="1">
              <a:buSzPct val="75000"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synchronization,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checkpointing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recovery of data exchange</a:t>
            </a:r>
          </a:p>
          <a:p>
            <a:pPr eaLnBrk="1" hangingPunct="1"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stack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layers!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these services, </a:t>
            </a:r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 needed,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must be implemented in application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needed?</a:t>
            </a:r>
          </a:p>
        </p:txBody>
      </p:sp>
      <p:sp>
        <p:nvSpPr>
          <p:cNvPr id="142341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6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</a:p>
          <a:p>
            <a:pPr algn="ctr">
              <a:lnSpc>
                <a:spcPct val="7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142343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836615"/>
            <a:ext cx="3478213" cy="2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32550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9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871538"/>
            <a:ext cx="3370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5875" y="776374"/>
            <a:ext cx="1317625" cy="14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600" dirty="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51318" y="4634696"/>
            <a:ext cx="1317625" cy="14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600" dirty="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600" dirty="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797550" y="0"/>
            <a:ext cx="3003550" cy="11430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کپسوله سازی</a:t>
            </a:r>
            <a:endParaRPr lang="en-US" altLang="en-US" dirty="0"/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897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1-6 حمله به شبکه‌ها، امنیت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3090936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767714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4" y="77788"/>
            <a:ext cx="8564563" cy="814387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امنیت شبکه</a:t>
            </a:r>
            <a:endParaRPr lang="en-US" altLang="en-US" dirty="0"/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 network security: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how bad guys can attack computer networks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how we can defend networks against attacks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how to design architectures that are immune to attacks</a:t>
            </a:r>
          </a:p>
          <a:p>
            <a:pPr eaLnBrk="1" hangingPunct="1">
              <a:buSzPct val="75000"/>
            </a:pP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not originally designed with (much) security in mind</a:t>
            </a:r>
          </a:p>
          <a:p>
            <a:pPr lvl="1" eaLnBrk="1" hangingPunct="1"/>
            <a:r>
              <a:rPr lang="en-US" alt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original vision: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group of mutually trusting users attached to a transparent network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ja-JP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Internet protocol designers playing 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catch-up</a:t>
            </a: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endParaRPr lang="en-US" altLang="ja-JP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security considerations in all layers!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91089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8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79475"/>
            <a:ext cx="85486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65" y="536575"/>
            <a:ext cx="8770335" cy="685800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آدم بدها : </a:t>
            </a:r>
            <a:r>
              <a:rPr lang="fa-IR" dirty="0" smtClean="0">
                <a:cs typeface="B Titr" pitchFamily="2" charset="-78"/>
              </a:rPr>
              <a:t>نصب بدافزار در میزبان از طریق اینترنت</a:t>
            </a:r>
            <a:r>
              <a:rPr lang="en-US" altLang="en-US" sz="3200" dirty="0">
                <a:solidFill>
                  <a:srgbClr val="000099"/>
                </a:solidFill>
                <a:latin typeface="Gill Sans MT" panose="020B0502020104020203" pitchFamily="34" charset="0"/>
              </a:rPr>
              <a:t/>
            </a:r>
            <a:br>
              <a:rPr lang="en-US" altLang="en-US" sz="3200" dirty="0">
                <a:solidFill>
                  <a:srgbClr val="000099"/>
                </a:solidFill>
                <a:latin typeface="Gill Sans MT" panose="020B0502020104020203" pitchFamily="34" charset="0"/>
              </a:rPr>
            </a:br>
            <a:endParaRPr lang="en-US" altLang="en-US" sz="3600" dirty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1406525"/>
            <a:ext cx="7710488" cy="4772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malware can get in host from:</a:t>
            </a: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altLang="en-US" sz="2400" i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virus: 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self-replicating infection by receiving/executing  object (e.g., e-mail attachment)</a:t>
            </a: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altLang="en-US" sz="2400" i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worm: </a:t>
            </a:r>
            <a:r>
              <a:rPr lang="en-US" alt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self-replicating infection by passively receiving object that gets itself executed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spyware malware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record keystrokes, web sites visited, upload info to collection site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host can be enrolled in  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botnet,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for spam.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attacks</a:t>
            </a:r>
          </a:p>
        </p:txBody>
      </p:sp>
    </p:spTree>
    <p:extLst>
      <p:ext uri="{BB962C8B-B14F-4D97-AF65-F5344CB8AC3E}">
        <p14:creationId xmlns:p14="http://schemas.microsoft.com/office/powerpoint/2010/main" val="201564396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50631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2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50597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/>
                <a:t>target</a:t>
              </a:r>
            </a:p>
          </p:txBody>
        </p:sp>
        <p:grpSp>
          <p:nvGrpSpPr>
            <p:cNvPr id="150598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50599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0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01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2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3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0604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0629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0630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50605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0606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062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0628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50607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08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0609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50625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0626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50610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11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50623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0624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50612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13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4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5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16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7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18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19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20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621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622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 of Service (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break into hosts around the network (see botnet)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send packets to target from compromised hosts</a:t>
            </a:r>
          </a:p>
        </p:txBody>
      </p:sp>
      <p:sp>
        <p:nvSpPr>
          <p:cNvPr id="150536" name="Rectangle 2"/>
          <p:cNvSpPr>
            <a:spLocks noChangeArrowheads="1"/>
          </p:cNvSpPr>
          <p:nvPr/>
        </p:nvSpPr>
        <p:spPr bwMode="auto">
          <a:xfrm>
            <a:off x="288925" y="146050"/>
            <a:ext cx="86264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 eaLnBrk="1" hangingPunct="1"/>
            <a:r>
              <a:rPr lang="fa-IR" sz="3600" dirty="0">
                <a:cs typeface="B Titr" pitchFamily="2" charset="-78"/>
              </a:rPr>
              <a:t>آدم بدها </a:t>
            </a:r>
            <a:r>
              <a:rPr lang="fa-IR" sz="3600" dirty="0" smtClean="0">
                <a:cs typeface="B Titr" pitchFamily="2" charset="-78"/>
              </a:rPr>
              <a:t>: حمله به شبکه، سرویس یا زیرساخت</a:t>
            </a:r>
            <a:endParaRPr lang="en-US" altLang="en-US" sz="32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50587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88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89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0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1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2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3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4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5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96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538" name="Picture 112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35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9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50585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6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0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50583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4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1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50581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2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2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50579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0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3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50577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8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4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50575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6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5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50573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4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6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50571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2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7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50569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0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8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50567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8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9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50565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6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50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50563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4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5055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4" name="Picture 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5" name="Picture 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6" name="Picture 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7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8" name="Picture 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9" name="Picture 5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0" name="Picture 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1" name="Picture 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17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5162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2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4" y="114300"/>
            <a:ext cx="8455025" cy="1143000"/>
          </a:xfrm>
        </p:spPr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آدم بدها ممکن است </a:t>
            </a:r>
            <a:r>
              <a:rPr lang="fa-IR" dirty="0" smtClean="0">
                <a:cs typeface="B Titr" pitchFamily="2" charset="-78"/>
              </a:rPr>
              <a:t>بسته‌ها را شنود </a:t>
            </a:r>
            <a:r>
              <a:rPr lang="fa-IR" dirty="0">
                <a:cs typeface="B Titr" pitchFamily="2" charset="-78"/>
              </a:rPr>
              <a:t>کنند</a:t>
            </a:r>
            <a:endParaRPr lang="en-US" altLang="en-US" dirty="0"/>
          </a:p>
        </p:txBody>
      </p:sp>
      <p:sp>
        <p:nvSpPr>
          <p:cNvPr id="151556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lang="ja-JP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sniffing</a:t>
            </a:r>
            <a:r>
              <a:rPr lang="ja-JP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broadcast media (shared </a:t>
            </a:r>
            <a:r>
              <a:rPr lang="en-US" alt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ethernet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wireless)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promiscuous network interface reads/records all packets (e.g., including passwords!) passing by</a:t>
            </a:r>
          </a:p>
        </p:txBody>
      </p:sp>
      <p:sp>
        <p:nvSpPr>
          <p:cNvPr id="151557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0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151562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omic Sans MS" panose="030F0702030302020204" pitchFamily="66" charset="0"/>
              </a:rPr>
              <a:t>B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63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grpSp>
        <p:nvGrpSpPr>
          <p:cNvPr id="151564" name="Group 50"/>
          <p:cNvGrpSpPr>
            <a:grpSpLocks/>
          </p:cNvGrpSpPr>
          <p:nvPr/>
        </p:nvGrpSpPr>
        <p:grpSpPr bwMode="auto">
          <a:xfrm>
            <a:off x="3833813" y="4605346"/>
            <a:ext cx="2295525" cy="319088"/>
            <a:chOff x="2418" y="3342"/>
            <a:chExt cx="1446" cy="201"/>
          </a:xfrm>
        </p:grpSpPr>
        <p:sp>
          <p:nvSpPr>
            <p:cNvPr id="151616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1617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8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9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0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src:B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dest:A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payload</a:t>
              </a:r>
            </a:p>
          </p:txBody>
        </p:sp>
      </p:grpSp>
      <p:sp>
        <p:nvSpPr>
          <p:cNvPr id="151565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dirty="0" err="1">
                <a:latin typeface="Gill Sans MT" panose="020B0502020104020203" pitchFamily="34" charset="0"/>
              </a:rPr>
              <a:t>wireshark</a:t>
            </a:r>
            <a:r>
              <a:rPr lang="en-US" altLang="en-US" dirty="0">
                <a:latin typeface="Gill Sans MT" panose="020B0502020104020203" pitchFamily="34" charset="0"/>
              </a:rPr>
              <a:t> software used for end-of-chapter labs is a (free) packet-sniffer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Gill Sans MT" panose="020B0502020104020203" pitchFamily="34" charset="0"/>
            </a:endParaRPr>
          </a:p>
        </p:txBody>
      </p:sp>
      <p:pic>
        <p:nvPicPr>
          <p:cNvPr id="151568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9" name="Picture 51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898524"/>
            <a:ext cx="8318499" cy="2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0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51584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5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586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7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88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1589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1614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615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1590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1591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1612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613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1592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593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1594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1610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611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1595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596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1608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609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1597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598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99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00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601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02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603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604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605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51606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607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1571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5158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8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1572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515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15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15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51577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1580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1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78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9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30363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9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28688"/>
            <a:ext cx="83359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79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52644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45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2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8350250" cy="947737"/>
          </a:xfrm>
        </p:spPr>
        <p:txBody>
          <a:bodyPr/>
          <a:lstStyle/>
          <a:p>
            <a:pPr algn="r" rtl="1" eaLnBrk="1" hangingPunct="1"/>
            <a:r>
              <a:rPr lang="fa-IR" sz="3000" dirty="0" smtClean="0">
                <a:cs typeface="B Titr" pitchFamily="2" charset="-78"/>
              </a:rPr>
              <a:t>آدم بدها ممکن است از آدرس‌های جعلی استفاده کنند</a:t>
            </a:r>
            <a:endParaRPr lang="en-US" altLang="en-US" sz="3000" dirty="0"/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spoofing: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packet with false source address</a:t>
            </a:r>
          </a:p>
        </p:txBody>
      </p:sp>
      <p:sp>
        <p:nvSpPr>
          <p:cNvPr id="152582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152587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52588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152589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90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52639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2640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1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2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3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src:B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dest:A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payload</a:t>
              </a:r>
            </a:p>
          </p:txBody>
        </p:sp>
      </p:grpSp>
      <p:pic>
        <p:nvPicPr>
          <p:cNvPr id="152591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2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52637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38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2593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52605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6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07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8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9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2610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635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636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2611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2612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2633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634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2613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14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2615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2631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632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2616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617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2629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630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2618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19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0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1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22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3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24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25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26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52627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628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2594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5259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259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259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52600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2603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4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601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2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707983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1-2 لبه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سیستم‌های انتهایی، شبکه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های دسترسی،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لینک‌ها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1-7 تاریخچه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213210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6" descr="arpa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4" y="252413"/>
            <a:ext cx="8461375" cy="647700"/>
          </a:xfrm>
        </p:spPr>
        <p:txBody>
          <a:bodyPr/>
          <a:lstStyle/>
          <a:p>
            <a:pPr algn="r" eaLnBrk="1" hangingPunct="1"/>
            <a:r>
              <a:rPr lang="fa-IR" sz="4000" dirty="0">
                <a:cs typeface="B Titr" pitchFamily="2" charset="-78"/>
              </a:rPr>
              <a:t>تاریخچه اینترنت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2"/>
            <a:ext cx="3657600" cy="47513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Kleinrock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queueing theory shows effectiveness of packet-switching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packet-switching in military nets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conceived by Advanced Research Projects Agency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6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56088" y="1722438"/>
            <a:ext cx="4786312" cy="28717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1972: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ARPAnet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public demo</a:t>
            </a:r>
          </a:p>
          <a:p>
            <a:pPr lvl="1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NCP (Network Control Protocol) first host-host protocol </a:t>
            </a:r>
          </a:p>
          <a:p>
            <a:pPr lvl="1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first e-mail program</a:t>
            </a:r>
          </a:p>
          <a:p>
            <a:pPr lvl="1" eaLnBrk="1" hangingPunct="1"/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ARPAnet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has 15 nodes</a:t>
            </a:r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Comic Sans MS" panose="030F0702030302020204" pitchFamily="66" charset="0"/>
              </a:rPr>
              <a:t>1961-1972: Early packet-switching principles</a:t>
            </a:r>
            <a:endParaRPr lang="en-US" altLang="en-US" sz="2800" u="sng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5655" name="Picture 11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99796"/>
            <a:ext cx="8269287" cy="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5475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4"/>
            <a:ext cx="55594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2" y="206375"/>
            <a:ext cx="8428037" cy="868363"/>
          </a:xfrm>
        </p:spPr>
        <p:txBody>
          <a:bodyPr/>
          <a:lstStyle/>
          <a:p>
            <a:pPr algn="ctr" rtl="1" eaLnBrk="1" hangingPunct="1"/>
            <a:r>
              <a:rPr lang="fa-IR" dirty="0">
                <a:cs typeface="B Titr" pitchFamily="2" charset="-78"/>
              </a:rPr>
              <a:t>پروتکل چیست؟</a:t>
            </a:r>
            <a:endParaRPr lang="en-US" altLang="en-US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342697"/>
            <a:ext cx="3581400" cy="46482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پروتکل انسانی: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i="1" dirty="0" smtClean="0">
                <a:cs typeface="B Nazanin" panose="00000400000000000000" pitchFamily="2" charset="-78"/>
              </a:rPr>
              <a:t>مثال پرسیدن ساعت</a:t>
            </a:r>
            <a:r>
              <a:rPr lang="en-US" altLang="en-US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 </a:t>
            </a:r>
            <a:endParaRPr lang="fa-IR" altLang="en-US" i="1" dirty="0" smtClean="0">
              <a:solidFill>
                <a:srgbClr val="CC0000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ja-JP" sz="2400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پرسیدن یک پرسش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ja-JP" sz="2400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معرفی خود</a:t>
            </a:r>
          </a:p>
          <a:p>
            <a:pPr lvl="1" eaLnBrk="1" hangingPunct="1"/>
            <a:endParaRPr lang="en-US" altLang="en-US" sz="2000" dirty="0">
              <a:ea typeface="Arial" panose="020B0604020202020204" pitchFamily="34" charset="0"/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 smtClean="0">
                <a:cs typeface="B Nazanin" panose="00000400000000000000" pitchFamily="2" charset="-78"/>
              </a:rPr>
              <a:t>....مشخص نمودن پیام ارسالی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 smtClean="0">
                <a:cs typeface="B Nazanin" panose="00000400000000000000" pitchFamily="2" charset="-78"/>
              </a:rPr>
              <a:t>....مشخص نمودن عملی که باید پس از دریافت پیام یا هر رویداد دیگری انجام شود</a:t>
            </a:r>
            <a:endParaRPr lang="en-US" altLang="en-US" sz="2400" dirty="0">
              <a:cs typeface="B Nazanin" panose="00000400000000000000" pitchFamily="2" charset="-78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3703" y="1371600"/>
            <a:ext cx="3810000" cy="25908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i="1" dirty="0">
                <a:solidFill>
                  <a:srgbClr val="CC0000"/>
                </a:solidFill>
                <a:cs typeface="B Nazanin" panose="00000400000000000000" pitchFamily="2" charset="-78"/>
              </a:rPr>
              <a:t>پروتکل </a:t>
            </a:r>
            <a:r>
              <a:rPr lang="fa-IR" altLang="en-US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شبکه:</a:t>
            </a:r>
            <a:endParaRPr lang="fa-IR" altLang="en-US" i="1" dirty="0">
              <a:solidFill>
                <a:srgbClr val="CC0000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cs typeface="B Nazanin" panose="00000400000000000000" pitchFamily="2" charset="-78"/>
              </a:rPr>
              <a:t>کامپیوترها بجای انسان‌ها</a:t>
            </a:r>
          </a:p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cs typeface="B Nazanin" panose="00000400000000000000" pitchFamily="2" charset="-78"/>
              </a:rPr>
              <a:t>تمام فعالیت‌های ارتباطی در اینترنت توسط پروتکل‌ها انجام می‌شوند</a:t>
            </a:r>
            <a:endParaRPr lang="en-US" altLang="en-US" sz="2000" dirty="0">
              <a:cs typeface="B Nazanin" panose="00000400000000000000" pitchFamily="2" charset="-78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68263" y="4114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fa-IR" altLang="en-US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پروتکل </a:t>
            </a: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مشخص کننده </a:t>
            </a:r>
            <a:r>
              <a:rPr lang="fa-IR" altLang="en-US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قالب و ترتیب </a:t>
            </a: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برای</a:t>
            </a:r>
            <a:r>
              <a:rPr lang="fa-IR" altLang="en-US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 پیام ارسالی و دریافتی </a:t>
            </a: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در بین موجودیت‌های شبکه می‌باشد و مشخص می‌کند که </a:t>
            </a:r>
            <a:r>
              <a:rPr lang="fa-IR" altLang="en-US" dirty="0" smtClean="0">
                <a:solidFill>
                  <a:srgbClr val="FF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چه عملی </a:t>
            </a:r>
            <a:r>
              <a:rPr lang="fa-IR" altLang="en-US" dirty="0" smtClean="0">
                <a:latin typeface="Gill Sans MT" panose="020B0502020104020203" pitchFamily="34" charset="0"/>
                <a:cs typeface="B Nazanin" panose="00000400000000000000" pitchFamily="2" charset="-78"/>
              </a:rPr>
              <a:t>در هر رویداد انجام شود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159544" y="4145127"/>
            <a:ext cx="4175919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64970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1970: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ALOHAnet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satellite network in Hawaii</a:t>
            </a:r>
          </a:p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1974: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Cerf and Kahn - architecture for interconnecting networks</a:t>
            </a:r>
          </a:p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1976: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 at Xerox PARC</a:t>
            </a:r>
          </a:p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late70</a:t>
            </a:r>
            <a:r>
              <a:rPr lang="ja-JP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proprietary architectures: </a:t>
            </a:r>
            <a:r>
              <a:rPr lang="en-US" altLang="ja-JP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DECnet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SNA, XNA</a:t>
            </a:r>
          </a:p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70</a:t>
            </a:r>
            <a:r>
              <a:rPr lang="ja-JP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switching fixed length packets (ATM precursor)</a:t>
            </a:r>
          </a:p>
          <a:p>
            <a:pPr eaLnBrk="1" hangingPunct="1">
              <a:buSzPct val="75000"/>
            </a:pP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1979: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200 nodes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Cerf and Kahn</a:t>
            </a:r>
            <a:r>
              <a:rPr lang="ja-JP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internetworking principles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today</a:t>
            </a:r>
            <a:r>
              <a:rPr lang="ja-JP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Internet architecture</a:t>
            </a:r>
            <a:endParaRPr lang="en-US" altLang="en-US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Comic Sans MS" panose="030F0702030302020204" pitchFamily="66" charset="0"/>
              </a:rPr>
              <a:t>1972-1980: Internetworking, new and proprietary nets</a:t>
            </a:r>
            <a:endParaRPr lang="en-US" altLang="en-US" sz="4000" u="sng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702" name="Rectangle 2"/>
          <p:cNvSpPr>
            <a:spLocks noChangeArrowheads="1"/>
          </p:cNvSpPr>
          <p:nvPr/>
        </p:nvSpPr>
        <p:spPr bwMode="auto">
          <a:xfrm>
            <a:off x="377825" y="252413"/>
            <a:ext cx="847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a-IR" sz="4000" dirty="0">
                <a:cs typeface="B Titr" pitchFamily="2" charset="-78"/>
              </a:rPr>
              <a:t>تاریخچه اینترنت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1577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771525"/>
            <a:ext cx="84312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05924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</a:rPr>
              <a:t>1983:</a:t>
            </a:r>
            <a:r>
              <a:rPr lang="en-US" altLang="en-US" sz="2400" dirty="0"/>
              <a:t> deployment of TCP/IP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</a:rPr>
              <a:t>1982: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smtp</a:t>
            </a:r>
            <a:r>
              <a:rPr lang="en-US" altLang="en-US" sz="2400" dirty="0"/>
              <a:t> e-mail protocol defined 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</a:rPr>
              <a:t>1983:</a:t>
            </a:r>
            <a:r>
              <a:rPr lang="en-US" altLang="en-US" sz="2400" dirty="0"/>
              <a:t> DNS defined for name-to-IP-address translation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</a:rPr>
              <a:t>1985:</a:t>
            </a:r>
            <a:r>
              <a:rPr lang="en-US" altLang="en-US" sz="2400" dirty="0"/>
              <a:t> ftp protocol defined</a:t>
            </a:r>
          </a:p>
          <a:p>
            <a:pPr eaLnBrk="1" hangingPunct="1">
              <a:buSzPct val="75000"/>
            </a:pPr>
            <a:r>
              <a:rPr lang="en-US" altLang="en-US" sz="2400" dirty="0">
                <a:solidFill>
                  <a:srgbClr val="000099"/>
                </a:solidFill>
              </a:rPr>
              <a:t>1988:</a:t>
            </a:r>
            <a:r>
              <a:rPr lang="en-US" altLang="en-US" sz="2400" dirty="0"/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2400" dirty="0"/>
              <a:t>new national networks: </a:t>
            </a:r>
            <a:r>
              <a:rPr lang="en-US" altLang="en-US" sz="2400" dirty="0" err="1"/>
              <a:t>Csnet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BITnet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NSFnet</a:t>
            </a:r>
            <a:r>
              <a:rPr lang="en-US" altLang="en-US" sz="2400" dirty="0"/>
              <a:t>, Minitel</a:t>
            </a:r>
          </a:p>
          <a:p>
            <a:pPr eaLnBrk="1" hangingPunct="1">
              <a:buSzPct val="75000"/>
            </a:pPr>
            <a:r>
              <a:rPr lang="en-US" altLang="en-US" sz="2400" dirty="0"/>
              <a:t>100,000 hosts connected to confederation of networks</a:t>
            </a:r>
          </a:p>
          <a:p>
            <a:pPr eaLnBrk="1" hangingPunct="1">
              <a:buSzPct val="75000"/>
            </a:pPr>
            <a:endParaRPr lang="en-US" altLang="en-US" sz="2400" dirty="0"/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1980-1990: new protocols, a proliferation of networks</a:t>
            </a:r>
            <a:endParaRPr lang="en-US" altLang="en-US" sz="4000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749" name="Rectangle 2"/>
          <p:cNvSpPr>
            <a:spLocks noChangeArrowheads="1"/>
          </p:cNvSpPr>
          <p:nvPr/>
        </p:nvSpPr>
        <p:spPr bwMode="auto">
          <a:xfrm>
            <a:off x="377824" y="252413"/>
            <a:ext cx="853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a-IR" sz="4000" dirty="0">
                <a:cs typeface="B Titr" pitchFamily="2" charset="-78"/>
              </a:rPr>
              <a:t>تاریخچه اینترنت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159750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771525"/>
            <a:ext cx="8497886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75865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pPr marL="225425" indent="-225425" eaLnBrk="1" hangingPunct="1">
              <a:buSzPct val="75000"/>
            </a:pPr>
            <a:r>
              <a:rPr lang="en-US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1990</a:t>
            </a:r>
            <a:r>
              <a:rPr lang="ja-JP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en-US" altLang="ja-JP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ARPAnet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decommissioned</a:t>
            </a:r>
          </a:p>
          <a:p>
            <a:pPr marL="225425" indent="-225425" eaLnBrk="1" hangingPunct="1">
              <a:buSzPct val="75000"/>
            </a:pPr>
            <a:r>
              <a:rPr lang="en-US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1991:</a:t>
            </a:r>
            <a:r>
              <a:rPr lang="en-US" alt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 lifts restrictions on commercial use of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NSFnet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(decommissioned, 1995)</a:t>
            </a:r>
          </a:p>
          <a:p>
            <a:pPr marL="225425" indent="-225425" eaLnBrk="1" hangingPunct="1">
              <a:buSzPct val="75000"/>
            </a:pPr>
            <a:r>
              <a:rPr lang="en-US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1990s: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569913" lvl="1" indent="-225425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hypertext [Bush 1945, Nelson 1960</a:t>
            </a:r>
            <a:r>
              <a:rPr lang="ja-JP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s]</a:t>
            </a:r>
          </a:p>
          <a:p>
            <a:pPr marL="569913" lvl="1" indent="-225425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HTML, HTTP: Berners-Lee</a:t>
            </a:r>
          </a:p>
          <a:p>
            <a:pPr marL="569913" lvl="1" indent="-225425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1994: Mosaic, later Netscape</a:t>
            </a:r>
          </a:p>
          <a:p>
            <a:pPr marL="569913" lvl="1" indent="-225425" eaLnBrk="1" hangingPunct="1"/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late 1990</a:t>
            </a:r>
            <a:r>
              <a:rPr lang="ja-JP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s: commercialization of the </a:t>
            </a:r>
            <a:r>
              <a:rPr lang="en-US" altLang="ja-JP" sz="22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Web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1990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– 2000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killer apps: instant messaging, P2P file sharing</a:t>
            </a: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security to forefront</a:t>
            </a: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est. 50 million host, 100 million+ users</a:t>
            </a:r>
          </a:p>
          <a:p>
            <a:pPr eaLnBrk="1" hangingPunct="1">
              <a:buSzPct val="75000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backbone links running at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Gbps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1990, 2000</a:t>
            </a:r>
            <a:r>
              <a:rPr lang="ja-JP" altLang="en-US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8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commercialization, the Web, new apps</a:t>
            </a:r>
            <a:endParaRPr lang="en-US" altLang="en-US" sz="2800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797" name="Rectangle 2"/>
          <p:cNvSpPr>
            <a:spLocks noChangeArrowheads="1"/>
          </p:cNvSpPr>
          <p:nvPr/>
        </p:nvSpPr>
        <p:spPr bwMode="auto">
          <a:xfrm>
            <a:off x="377825" y="252413"/>
            <a:ext cx="847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a-IR" sz="4000" dirty="0">
                <a:cs typeface="B Titr" pitchFamily="2" charset="-78"/>
              </a:rPr>
              <a:t>تاریخچه اینترنت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161798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771525"/>
            <a:ext cx="843756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69936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209674"/>
            <a:ext cx="7502525" cy="5114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2005-present</a:t>
            </a:r>
          </a:p>
          <a:p>
            <a:pPr eaLnBrk="1" hangingPunct="1">
              <a:buSzPct val="75000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~750 million hosts</a:t>
            </a:r>
          </a:p>
          <a:p>
            <a:pPr lvl="1" eaLnBrk="1" hangingPunct="1">
              <a:buSzPct val="75000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Smartphones and tablets</a:t>
            </a:r>
          </a:p>
          <a:p>
            <a:pPr eaLnBrk="1" hangingPunct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Aggressive deployment of broadband access</a:t>
            </a:r>
          </a:p>
          <a:p>
            <a:pPr eaLnBrk="1" hangingPunct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ubiquity of high-speed wireless access</a:t>
            </a:r>
          </a:p>
          <a:p>
            <a:pPr eaLnBrk="1" hangingPunct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online social networks: </a:t>
            </a:r>
          </a:p>
          <a:p>
            <a:pPr lvl="1" eaLnBrk="1" hangingPunct="1"/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Facebook: soon one billion users</a:t>
            </a:r>
          </a:p>
          <a:p>
            <a:pPr eaLnBrk="1" hangingPunct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 (Google, Microsoft) create their own networks</a:t>
            </a:r>
          </a:p>
          <a:p>
            <a:pPr lvl="1" eaLnBrk="1" hangingPunct="1"/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Bypass  Internet, providing </a:t>
            </a:r>
            <a:r>
              <a:rPr lang="ja-JP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instantaneous</a:t>
            </a:r>
            <a:r>
              <a:rPr lang="ja-JP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access to search, </a:t>
            </a:r>
            <a:r>
              <a:rPr lang="en-US" altLang="ja-JP" sz="22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emai</a:t>
            </a:r>
            <a:r>
              <a:rPr lang="en-US" altLang="ja-JP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etc.</a:t>
            </a:r>
          </a:p>
          <a:p>
            <a:pPr eaLnBrk="1" hangingPunct="1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E-commerce, universities, enterprises running their services in 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ja-JP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Amazon EC2)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377824" y="252413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a-IR" sz="4000" dirty="0" smtClean="0">
                <a:cs typeface="B Titr" pitchFamily="2" charset="-78"/>
              </a:rPr>
              <a:t>تاریخچه اینترنت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pic>
        <p:nvPicPr>
          <p:cNvPr id="16384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2125" y="900111"/>
            <a:ext cx="8347074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35881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836613"/>
            <a:ext cx="834866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7" y="160338"/>
            <a:ext cx="8520113" cy="903287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خلاصه </a:t>
            </a:r>
            <a:r>
              <a:rPr lang="fa-IR" dirty="0">
                <a:cs typeface="B Titr" pitchFamily="2" charset="-78"/>
              </a:rPr>
              <a:t>فصل اول</a:t>
            </a:r>
            <a:endParaRPr lang="en-US" altLang="en-US" dirty="0"/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9" y="1443038"/>
            <a:ext cx="4049712" cy="518953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دانسته های شما در پایان این فصل: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دانش کلی از شبکه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علاقه به دانستن مطالب بطور عمیق‌تر </a:t>
            </a:r>
          </a:p>
          <a:p>
            <a:pPr marL="0" indent="0" algn="r" rtl="1" eaLnBrk="1" hangingPunct="1">
              <a:lnSpc>
                <a:spcPct val="80000"/>
              </a:lnSpc>
              <a:buSzPct val="75000"/>
              <a:buNone/>
            </a:pPr>
            <a:endParaRPr lang="fa-IR" alt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1" y="1428750"/>
            <a:ext cx="4146550" cy="50482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i="1" dirty="0" smtClean="0">
                <a:solidFill>
                  <a:srgbClr val="CC0000"/>
                </a:solidFill>
                <a:cs typeface="B Nazanin" panose="00000400000000000000" pitchFamily="2" charset="-78"/>
              </a:rPr>
              <a:t>این فصل حجم زیادی از مطالب را پوشش داد: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>
                <a:cs typeface="B Nazanin" panose="00000400000000000000" pitchFamily="2" charset="-78"/>
              </a:rPr>
              <a:t>توصیف کلی اینترنت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>
                <a:cs typeface="B Nazanin" panose="00000400000000000000" pitchFamily="2" charset="-78"/>
              </a:rPr>
              <a:t>تعریف پروتکل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>
                <a:cs typeface="B Nazanin" panose="00000400000000000000" pitchFamily="2" charset="-78"/>
              </a:rPr>
              <a:t>لبه‌های شبکه) هسته شبکه و شبکه </a:t>
            </a:r>
            <a:r>
              <a:rPr lang="fa-IR" altLang="en-US" sz="2800" dirty="0" smtClean="0">
                <a:cs typeface="B Nazanin" panose="00000400000000000000" pitchFamily="2" charset="-78"/>
              </a:rPr>
              <a:t>دسترسی</a:t>
            </a:r>
          </a:p>
          <a:p>
            <a:pPr lvl="1" algn="r" rtl="1" eaLnBrk="1" hangingPunct="1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fa-IR" altLang="en-US" sz="2400" b="1" dirty="0" smtClean="0">
                <a:cs typeface="B Nazanin" panose="00000400000000000000" pitchFamily="2" charset="-78"/>
              </a:rPr>
              <a:t>سوئیچ بسته و سوئیچ مدار</a:t>
            </a:r>
          </a:p>
          <a:p>
            <a:pPr lvl="1" algn="r" rtl="1" eaLnBrk="1" hangingPunct="1">
              <a:lnSpc>
                <a:spcPct val="80000"/>
              </a:lnSpc>
              <a:buSzPct val="75000"/>
              <a:buFont typeface="Wingdings" panose="05000000000000000000" pitchFamily="2" charset="2"/>
              <a:buChar char="§"/>
            </a:pPr>
            <a:r>
              <a:rPr lang="fa-IR" altLang="en-US" sz="2400" b="1" dirty="0" smtClean="0">
                <a:cs typeface="B Nazanin" panose="00000400000000000000" pitchFamily="2" charset="-78"/>
              </a:rPr>
              <a:t>ساختار اینترنت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کارآیی: تلفات، تاخیر، بازده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لایه بندی، مدل های سرویس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امنیت</a:t>
            </a:r>
          </a:p>
          <a:p>
            <a:pPr algn="r" rtl="1" eaLnBrk="1" hangingPunct="1">
              <a:lnSpc>
                <a:spcPct val="80000"/>
              </a:lnSpc>
              <a:buSzPct val="75000"/>
            </a:pPr>
            <a:r>
              <a:rPr lang="fa-IR" altLang="en-US" sz="2800" dirty="0" smtClean="0">
                <a:cs typeface="B Nazanin" panose="00000400000000000000" pitchFamily="2" charset="-78"/>
              </a:rPr>
              <a:t>تاریخچه</a:t>
            </a:r>
            <a:endParaRPr lang="fa-IR" altLang="en-US" sz="2800" dirty="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en-US" i="1" dirty="0" smtClean="0">
              <a:solidFill>
                <a:srgbClr val="CC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786884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 eaLnBrk="1" hangingPunct="1"/>
            <a:r>
              <a:rPr lang="fa-IR">
                <a:cs typeface="B Titr" pitchFamily="2" charset="-78"/>
              </a:rPr>
              <a:t>منابع</a:t>
            </a:r>
            <a:endParaRPr lang="en-US" sz="4000"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838200" y="1143000"/>
            <a:ext cx="8077200" cy="182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20000"/>
              </a:spcBef>
              <a:defRPr/>
            </a:pPr>
            <a:r>
              <a:rPr lang="fa-IR" sz="2800" b="0" dirty="0">
                <a:cs typeface="B Nazanin" pitchFamily="2" charset="-78"/>
              </a:rPr>
              <a:t>اين پاورپوينت از روی پاورپوينت مربوط به فصل </a:t>
            </a:r>
            <a:r>
              <a:rPr lang="fa-IR" sz="2800" b="0" dirty="0" smtClean="0">
                <a:cs typeface="B Nazanin" pitchFamily="2" charset="-78"/>
              </a:rPr>
              <a:t>یک </a:t>
            </a:r>
            <a:r>
              <a:rPr lang="fa-IR" sz="2800" b="0" dirty="0">
                <a:cs typeface="B Nazanin" pitchFamily="2" charset="-78"/>
              </a:rPr>
              <a:t>کتاب تهيه شده است</a:t>
            </a:r>
          </a:p>
          <a:p>
            <a:pPr algn="r" rtl="1"/>
            <a:endParaRPr lang="fa-IR" sz="1800" b="0" dirty="0">
              <a:cs typeface="B Nazanin" pitchFamily="2" charset="-78"/>
            </a:endParaRPr>
          </a:p>
          <a:p>
            <a:pPr algn="l">
              <a:lnSpc>
                <a:spcPct val="85000"/>
              </a:lnSpc>
            </a:pPr>
            <a:r>
              <a:rPr lang="fa-IR" altLang="en-US" sz="1800" dirty="0"/>
              <a:t>      </a:t>
            </a:r>
            <a:r>
              <a:rPr lang="en-US" altLang="en-US" sz="1800" dirty="0"/>
              <a:t>All material copyright 1996-2012</a:t>
            </a:r>
          </a:p>
          <a:p>
            <a:pPr algn="l">
              <a:lnSpc>
                <a:spcPct val="85000"/>
              </a:lnSpc>
            </a:pPr>
            <a:r>
              <a:rPr lang="en-US" altLang="en-US" sz="1800" dirty="0"/>
              <a:t>     J.F Kurose and K.W. Ross, All Rights Reserved</a:t>
            </a:r>
          </a:p>
          <a:p>
            <a:pPr algn="r" rtl="1"/>
            <a:endParaRPr lang="fa-IR" sz="1800" b="0" dirty="0">
              <a:cs typeface="B Nazanin" pitchFamily="2" charset="-78"/>
            </a:endParaRPr>
          </a:p>
          <a:p>
            <a:pPr algn="r" rtl="1"/>
            <a:endParaRPr lang="fa-IR" sz="1800" b="0" dirty="0">
              <a:cs typeface="B Nazanin" pitchFamily="2" charset="-78"/>
            </a:endParaRPr>
          </a:p>
        </p:txBody>
      </p:sp>
      <p:pic>
        <p:nvPicPr>
          <p:cNvPr id="5" name="Picture 1" descr="6e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8" y="3276600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81600" y="3048000"/>
            <a:ext cx="28813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8000"/>
                </a:solidFill>
                <a:latin typeface="Gill Sans MT" panose="020B0502020104020203" pitchFamily="34" charset="0"/>
              </a:rPr>
              <a:t>Computer Networking: A Top Down Approach </a:t>
            </a:r>
            <a:r>
              <a:rPr lang="en-US" altLang="en-US" sz="2800" dirty="0">
                <a:solidFill>
                  <a:srgbClr val="008000"/>
                </a:solidFill>
                <a:latin typeface="Gill Sans MT" panose="020B0502020104020203" pitchFamily="34" charset="0"/>
              </a:rPr>
              <a:t/>
            </a:r>
            <a:br>
              <a:rPr lang="en-US" altLang="en-US" sz="28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  <a:t>6</a:t>
            </a:r>
            <a:r>
              <a:rPr lang="en-US" altLang="en-US" sz="2000" baseline="30000" dirty="0">
                <a:solidFill>
                  <a:srgbClr val="008000"/>
                </a:solidFill>
                <a:latin typeface="Gill Sans MT" panose="020B0502020104020203" pitchFamily="34" charset="0"/>
              </a:rPr>
              <a:t>th</a:t>
            </a:r>
            <a: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  <a:t> edition </a:t>
            </a:r>
            <a:b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  <a:t>Jim Kurose, Keith Ross</a:t>
            </a:r>
            <a:b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  <a:t>Addison-Wesley</a:t>
            </a:r>
            <a:b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altLang="en-US" sz="2000" dirty="0">
                <a:solidFill>
                  <a:srgbClr val="008000"/>
                </a:solidFill>
                <a:latin typeface="Gill Sans MT" panose="020B0502020104020203" pitchFamily="34" charset="0"/>
              </a:rPr>
              <a:t>March 2012</a:t>
            </a:r>
          </a:p>
        </p:txBody>
      </p:sp>
    </p:spTree>
    <p:extLst>
      <p:ext uri="{BB962C8B-B14F-4D97-AF65-F5344CB8AC3E}">
        <p14:creationId xmlns:p14="http://schemas.microsoft.com/office/powerpoint/2010/main" val="7347541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 smtClean="0">
                <a:cs typeface="B Nazanin" panose="00000400000000000000" pitchFamily="2" charset="-78"/>
              </a:rPr>
              <a:t>یک پروتکل شبکه‌های کامپیوتری و یک پروتکل انسانی</a:t>
            </a:r>
            <a:endParaRPr lang="en-US" altLang="en-US" dirty="0">
              <a:cs typeface="B Nazanin" panose="00000400000000000000" pitchFamily="2" charset="-78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1900238" y="5878512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fa-IR" altLang="en-US" sz="2800" i="1" dirty="0" smtClean="0">
                <a:solidFill>
                  <a:srgbClr val="CC00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سوال خودآزمایی: یک پروتکل انسانی دیگر نام ببرید.</a:t>
            </a:r>
            <a:endParaRPr lang="en-US" altLang="en-US" sz="2800" dirty="0">
              <a:latin typeface="Gill Sans MT" panose="020B0502020104020203" pitchFamily="34" charset="0"/>
              <a:cs typeface="B Nazanin" panose="00000400000000000000" pitchFamily="2" charset="-78"/>
            </a:endParaRP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10394" y="2484438"/>
            <a:ext cx="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a-IR" altLang="en-US" dirty="0" smtClean="0">
                <a:solidFill>
                  <a:srgbClr val="CC0000"/>
                </a:solidFill>
              </a:rPr>
              <a:t>سلام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00869" y="3108325"/>
            <a:ext cx="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a-IR" altLang="en-US" dirty="0" smtClean="0">
                <a:solidFill>
                  <a:srgbClr val="CC0000"/>
                </a:solidFill>
              </a:rPr>
              <a:t>سلام</a:t>
            </a:r>
            <a:endParaRPr lang="en-US" altLang="en-US" dirty="0">
              <a:solidFill>
                <a:srgbClr val="CC0000"/>
              </a:solidFill>
            </a:endParaRP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174752" y="3694117"/>
            <a:ext cx="1609727" cy="620713"/>
            <a:chOff x="574" y="2747"/>
            <a:chExt cx="1014" cy="391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574" y="2747"/>
              <a:ext cx="1014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a-IR" altLang="en-US" sz="2000" dirty="0" smtClean="0">
                  <a:solidFill>
                    <a:srgbClr val="CC0000"/>
                  </a:solidFill>
                </a:rPr>
                <a:t>ساعت چند است؟</a:t>
              </a:r>
              <a:endParaRPr lang="en-US" altLang="en-US" sz="2000" dirty="0">
                <a:solidFill>
                  <a:srgbClr val="CC0000"/>
                </a:solidFill>
              </a:endParaRP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59114" y="3341688"/>
            <a:ext cx="1832553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85000"/>
              </a:lnSpc>
            </a:pPr>
            <a:r>
              <a:rPr lang="fa-IR" altLang="en-US" sz="1800" dirty="0" smtClean="0">
                <a:solidFill>
                  <a:srgbClr val="CC0000"/>
                </a:solidFill>
              </a:rPr>
              <a:t>پاسخ به اتصال </a:t>
            </a:r>
            <a:r>
              <a:rPr lang="en-US" altLang="en-US" sz="1800" dirty="0" smtClean="0">
                <a:solidFill>
                  <a:srgbClr val="CC0000"/>
                </a:solidFill>
              </a:rPr>
              <a:t>TCP</a:t>
            </a:r>
            <a:endParaRPr lang="en-US" altLang="en-US" sz="1800" dirty="0">
              <a:solidFill>
                <a:srgbClr val="CC0000"/>
              </a:solidFill>
            </a:endParaRP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CC0000"/>
                  </a:solidFill>
                </a:rPr>
                <a:t>Get</a:t>
              </a:r>
              <a:r>
                <a:rPr lang="en-US" altLang="en-US" sz="1400" dirty="0">
                  <a:solidFill>
                    <a:srgbClr val="CC0000"/>
                  </a:solidFill>
                </a:rPr>
                <a:t> http://www.awl.com/kurose-ross</a:t>
              </a:r>
              <a:endParaRPr lang="en-US" altLang="en-US" dirty="0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256088" y="2682875"/>
            <a:ext cx="2127505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85000"/>
              </a:lnSpc>
            </a:pPr>
            <a:r>
              <a:rPr lang="fa-IR" altLang="en-US" sz="1800" dirty="0" smtClean="0">
                <a:solidFill>
                  <a:srgbClr val="CC0000"/>
                </a:solidFill>
              </a:rPr>
              <a:t>تقاضای یک اتصال </a:t>
            </a:r>
            <a:r>
              <a:rPr lang="en-US" altLang="en-US" sz="1800" dirty="0" smtClean="0">
                <a:solidFill>
                  <a:srgbClr val="CC0000"/>
                </a:solidFill>
              </a:rPr>
              <a:t>TCP</a:t>
            </a:r>
            <a:endParaRPr lang="en-US" altLang="en-US" sz="1800" dirty="0">
              <a:solidFill>
                <a:srgbClr val="CC0000"/>
              </a:solidFill>
            </a:endParaRP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4"/>
            <a:ext cx="63785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2" y="206375"/>
            <a:ext cx="85042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a-IR" sz="4400" dirty="0" smtClean="0">
                <a:cs typeface="B Titr" pitchFamily="2" charset="-78"/>
              </a:rPr>
              <a:t>پروتکل چیست؟</a:t>
            </a:r>
            <a:endParaRPr lang="en-US" altLang="en-US" sz="440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7526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172075"/>
          </a:xfrm>
        </p:spPr>
        <p:txBody>
          <a:bodyPr/>
          <a:lstStyle/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1-1 اینترنت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چیست؟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1-2 لبه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های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سیستم‌های انتهایی، شبکه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های دسترسی،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لینک‌ها</a:t>
            </a:r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1-3 هسته شبکه</a:t>
            </a:r>
          </a:p>
          <a:p>
            <a:pPr lvl="2" algn="r" rtl="1" eaLnBrk="1" hangingPunct="1">
              <a:buFont typeface="Wingdings" panose="05000000000000000000" pitchFamily="2" charset="2"/>
              <a:buChar char="§"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سوئیچ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بسته، سوئیچ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مدار، ساختار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شبکه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1-4 تاخیر، تلفات و بازده در شبکه‌ها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1-5 پروتکل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لایه ها، مدل های </a:t>
            </a: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سرویس</a:t>
            </a:r>
            <a:endParaRPr lang="fa-IR" dirty="0">
              <a:solidFill>
                <a:srgbClr val="0000FF"/>
              </a:solidFill>
              <a:cs typeface="B Nazanin" pitchFamily="2" charset="-78"/>
            </a:endParaRP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1-6 حمله به شبکه‌ها، امنیت </a:t>
            </a:r>
            <a:r>
              <a:rPr lang="fa-IR" dirty="0">
                <a:solidFill>
                  <a:srgbClr val="0000FF"/>
                </a:solidFill>
                <a:cs typeface="B Nazanin" pitchFamily="2" charset="-78"/>
              </a:rPr>
              <a:t>شبکه</a:t>
            </a:r>
          </a:p>
          <a:p>
            <a:pPr marL="457200" lvl="1" indent="0" algn="r" rtl="1" eaLnBrk="1" hangingPunct="1">
              <a:buNone/>
              <a:defRPr/>
            </a:pPr>
            <a:r>
              <a:rPr lang="fa-IR" dirty="0" smtClean="0">
                <a:solidFill>
                  <a:srgbClr val="0000FF"/>
                </a:solidFill>
                <a:cs typeface="B Nazanin" pitchFamily="2" charset="-78"/>
              </a:rPr>
              <a:t>1-7 تاریخچه</a:t>
            </a:r>
            <a:endParaRPr lang="en-US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>
                <a:cs typeface="B Titr" pitchFamily="2" charset="-78"/>
              </a:rPr>
              <a:t>بخش های فصل اول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79272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powerpoint_template">
  <a:themeElements>
    <a:clrScheme name="1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16523</TotalTime>
  <Words>4996</Words>
  <Application>Microsoft Office PowerPoint</Application>
  <PresentationFormat>On-screen Show (4:3)</PresentationFormat>
  <Paragraphs>1389</Paragraphs>
  <Slides>75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2" baseType="lpstr">
      <vt:lpstr>ＭＳ Ｐゴシック</vt:lpstr>
      <vt:lpstr>ＭＳ Ｐゴシック</vt:lpstr>
      <vt:lpstr>新細明體</vt:lpstr>
      <vt:lpstr>Arial</vt:lpstr>
      <vt:lpstr>B Nazanin</vt:lpstr>
      <vt:lpstr>B Titr</vt:lpstr>
      <vt:lpstr>Calibri</vt:lpstr>
      <vt:lpstr>Comic Sans MS</vt:lpstr>
      <vt:lpstr>Franklin Gothic Book</vt:lpstr>
      <vt:lpstr>Franklin Gothic Demi</vt:lpstr>
      <vt:lpstr>Gill Sans MT</vt:lpstr>
      <vt:lpstr>Tahoma</vt:lpstr>
      <vt:lpstr>Times New Roman</vt:lpstr>
      <vt:lpstr>Wingdings</vt:lpstr>
      <vt:lpstr>ZapfDingbats</vt:lpstr>
      <vt:lpstr>1_powerpoint_template</vt:lpstr>
      <vt:lpstr>Clip</vt:lpstr>
      <vt:lpstr>PowerPoint Presentation</vt:lpstr>
      <vt:lpstr>بخش های فصل اول</vt:lpstr>
      <vt:lpstr>اینترنت چیست؟ دیدگاه پیچ و مهره‌های اینترنت</vt:lpstr>
      <vt:lpstr>کاربردهای جالب اینترنت</vt:lpstr>
      <vt:lpstr>اینترنت چیست؟ دیدگاه پیچ و مهره‌های اینترنت</vt:lpstr>
      <vt:lpstr>اینترنت چیست؟ دیدگاه سرویس</vt:lpstr>
      <vt:lpstr>پروتکل چیست؟</vt:lpstr>
      <vt:lpstr>PowerPoint Presentation</vt:lpstr>
      <vt:lpstr>بخش های فصل اول</vt:lpstr>
      <vt:lpstr>ساختار شبکه از نزدیک </vt:lpstr>
      <vt:lpstr>شبکه دسترسی و رسانه‌های فیزیکی</vt:lpstr>
      <vt:lpstr>شبکه دسترسی؛ خطوط مشترکان مخابرات (DSL)</vt:lpstr>
      <vt:lpstr>PowerPoint Presentation</vt:lpstr>
      <vt:lpstr>PowerPoint Presentation</vt:lpstr>
      <vt:lpstr>PowerPoint Presentation</vt:lpstr>
      <vt:lpstr>شبکه دسترسی سازمانی؛ اترنت (Ethernet)</vt:lpstr>
      <vt:lpstr>شبکه دسترسی بی‌سیم</vt:lpstr>
      <vt:lpstr>میزبان (HOST) فرستنده بسته‌های داده</vt:lpstr>
      <vt:lpstr>رسانه فیزیکی</vt:lpstr>
      <vt:lpstr>رسانه فیزیکی؛ کابل هم محور و فیبر نوری</vt:lpstr>
      <vt:lpstr>رسانه فیزیکی؛ ارتباط رادیویی</vt:lpstr>
      <vt:lpstr>بخش های فصل اول</vt:lpstr>
      <vt:lpstr>هسته شبکه</vt:lpstr>
      <vt:lpstr>سوئیچ بسته؛ ذخیره و هدایت</vt:lpstr>
      <vt:lpstr>سوئیچ بسته؛ تاخیر صف و تلفات</vt:lpstr>
      <vt:lpstr>دو عملکرد کلیدی هسته شبکه</vt:lpstr>
      <vt:lpstr>آلترناتیوهای مختلف هسته؛ سوئیچ مدار</vt:lpstr>
      <vt:lpstr>سوئیچ مدار؛ مقایسه  FDM  و  TDM </vt:lpstr>
      <vt:lpstr>مقایسه سوئیچ مدار و سوئیچ بسته</vt:lpstr>
      <vt:lpstr>PowerPoint Presentation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ساختار اینترنت؛ شبکه شبکه‌ها</vt:lpstr>
      <vt:lpstr>مثالی از آی اس پی سطح یک: شرکت اسپرینت Tier-1 ISP: e.g., Sprint</vt:lpstr>
      <vt:lpstr>بخش های فصل اول</vt:lpstr>
      <vt:lpstr>چگونه تاخیر و تلفات اتفاق می‌افتند؟</vt:lpstr>
      <vt:lpstr>چهار عامل تاخیر بسته‌ها</vt:lpstr>
      <vt:lpstr>PowerPoint Presentation</vt:lpstr>
      <vt:lpstr>مشابهت با کاروانی از ماشین‌ها</vt:lpstr>
      <vt:lpstr>مشابهت با کاروانی از ماشین‌ها(ادامه)</vt:lpstr>
      <vt:lpstr>تاخیر صف (بررسی دوباره)</vt:lpstr>
      <vt:lpstr>تاخیر "واقعی" در اینترنت و مسیر‌یاب‌ها</vt:lpstr>
      <vt:lpstr>تاخیر "واقعی" در اینترنت و مسیر‌یاب‌ها</vt:lpstr>
      <vt:lpstr>تلفات بسته</vt:lpstr>
      <vt:lpstr>بازده</vt:lpstr>
      <vt:lpstr>بازده (ادامه)</vt:lpstr>
      <vt:lpstr>بازده: سناریوی اینترنت</vt:lpstr>
      <vt:lpstr>بخش های فصل اول</vt:lpstr>
      <vt:lpstr>پروتکل لایه‌ها</vt:lpstr>
      <vt:lpstr>ساختار مسافرت هوایی</vt:lpstr>
      <vt:lpstr>لایه‌بندی عملیات خطوط هوایی</vt:lpstr>
      <vt:lpstr>چرا لایه بندی؟</vt:lpstr>
      <vt:lpstr>پشته پروتکل اینترنت</vt:lpstr>
      <vt:lpstr>مدل مرجع ISO/OSI</vt:lpstr>
      <vt:lpstr>کپسوله سازی</vt:lpstr>
      <vt:lpstr>بخش های فصل اول</vt:lpstr>
      <vt:lpstr>امنیت شبکه</vt:lpstr>
      <vt:lpstr>آدم بدها : نصب بدافزار در میزبان از طریق اینترنت </vt:lpstr>
      <vt:lpstr>PowerPoint Presentation</vt:lpstr>
      <vt:lpstr>آدم بدها ممکن است بسته‌ها را شنود کنند</vt:lpstr>
      <vt:lpstr>آدم بدها ممکن است از آدرس‌های جعلی استفاده کنند</vt:lpstr>
      <vt:lpstr>بخش های فصل اول</vt:lpstr>
      <vt:lpstr>تاریخچه اینترنت</vt:lpstr>
      <vt:lpstr>PowerPoint Presentation</vt:lpstr>
      <vt:lpstr>PowerPoint Presentation</vt:lpstr>
      <vt:lpstr>PowerPoint Presentation</vt:lpstr>
      <vt:lpstr>PowerPoint Presentation</vt:lpstr>
      <vt:lpstr>خلاصه فصل اول</vt:lpstr>
      <vt:lpstr>منابع</vt:lpstr>
    </vt:vector>
  </TitlesOfParts>
  <Company>AUT.AC.IR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شبکه های کامپیوتری</dc:title>
  <dc:creator>M. Hassan Shirali-Shahreza</dc:creator>
  <cp:lastModifiedBy>Dr Shahreza</cp:lastModifiedBy>
  <cp:revision>1943</cp:revision>
  <cp:lastPrinted>2013-04-15T06:01:34Z</cp:lastPrinted>
  <dcterms:created xsi:type="dcterms:W3CDTF">2003-12-15T19:40:56Z</dcterms:created>
  <dcterms:modified xsi:type="dcterms:W3CDTF">2018-02-21T07:26:01Z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