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9"/>
  </p:notesMasterIdLst>
  <p:handoutMasterIdLst>
    <p:handoutMasterId r:id="rId20"/>
  </p:handoutMasterIdLst>
  <p:sldIdLst>
    <p:sldId id="256" r:id="rId2"/>
    <p:sldId id="564" r:id="rId3"/>
    <p:sldId id="565" r:id="rId4"/>
    <p:sldId id="563" r:id="rId5"/>
    <p:sldId id="566" r:id="rId6"/>
    <p:sldId id="567" r:id="rId7"/>
    <p:sldId id="568" r:id="rId8"/>
    <p:sldId id="570" r:id="rId9"/>
    <p:sldId id="571" r:id="rId10"/>
    <p:sldId id="572" r:id="rId11"/>
    <p:sldId id="573" r:id="rId12"/>
    <p:sldId id="574" r:id="rId13"/>
    <p:sldId id="575" r:id="rId14"/>
    <p:sldId id="576" r:id="rId15"/>
    <p:sldId id="577" r:id="rId16"/>
    <p:sldId id="578" r:id="rId17"/>
    <p:sldId id="579" r:id="rId18"/>
  </p:sldIdLst>
  <p:sldSz cx="9144000" cy="6858000" type="screen4x3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2B2B2"/>
    <a:srgbClr val="FFFF00"/>
    <a:srgbClr val="FFFF66"/>
    <a:srgbClr val="FF6600"/>
    <a:srgbClr val="008080"/>
    <a:srgbClr val="DDDDD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88" autoAdjust="0"/>
  </p:normalViewPr>
  <p:slideViewPr>
    <p:cSldViewPr>
      <p:cViewPr varScale="1">
        <p:scale>
          <a:sx n="63" d="100"/>
          <a:sy n="63" d="100"/>
        </p:scale>
        <p:origin x="15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95A2233-29EB-43E4-9371-53F76C9319A5}" type="datetimeFigureOut">
              <a:rPr lang="en-US"/>
              <a:pPr>
                <a:defRPr/>
              </a:pPr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B851C5B-D793-471B-BA6F-FE31CA593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931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E34382B-7023-44B7-98C1-04D538674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766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55042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24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94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46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183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115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351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825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63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23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96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5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71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11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24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77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79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1916113"/>
            <a:ext cx="7416800" cy="18002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altLang="zh-TW"/>
              <a:t>Click to edit Master title style 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463" y="3716338"/>
            <a:ext cx="4319587" cy="2233612"/>
          </a:xfrm>
        </p:spPr>
        <p:txBody>
          <a:bodyPr anchor="ctr" anchorCtr="1"/>
          <a:lstStyle>
            <a:lvl1pPr marL="0" indent="0">
              <a:buFontTx/>
              <a:buNone/>
              <a:defRPr sz="2000">
                <a:latin typeface="Franklin Gothic Demi" pitchFamily="34" charset="0"/>
              </a:defRPr>
            </a:lvl1pPr>
          </a:lstStyle>
          <a:p>
            <a:r>
              <a:rPr lang="en-US" altLang="zh-TW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4147798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885E0-AEF3-4836-9348-6FF6A8FC364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110792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317500"/>
            <a:ext cx="2105025" cy="6207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2263" y="317500"/>
            <a:ext cx="6165850" cy="6207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95A07-80B1-4681-BA73-FD967472B56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144507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263" y="317500"/>
            <a:ext cx="8229600" cy="758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8463" y="1052513"/>
            <a:ext cx="4097337" cy="5472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97338" cy="5472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F2985-0F27-41E1-91BF-9CD16537D8D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520651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2AED8-0974-4D60-AEF7-8A42446B9EF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22735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E9E8F-ACBE-4AC9-9E32-8EFA52A8938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200654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8463" y="1052513"/>
            <a:ext cx="4097337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97338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94B17-EDFD-49B1-957F-F259E85B7B5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842614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0B49A-71A9-4469-A9C9-99C4EE942C0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568346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B24FC-715C-48F7-9C0C-BC3AAEF1942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57244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B6035-5505-41AA-91C3-6F18F977A4C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2911886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8E26C-563F-43AD-8D5C-E4C8B3395A1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55998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A90E3-1E4B-47C8-A906-B958060DB80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60879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317500"/>
            <a:ext cx="82296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8463" y="1052513"/>
            <a:ext cx="8347075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91513" y="6616700"/>
            <a:ext cx="6064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chemeClr val="bg2"/>
                </a:solidFill>
                <a:latin typeface="+mn-lt"/>
                <a:ea typeface="新細明體" charset="-120"/>
                <a:cs typeface="Arial" charset="0"/>
              </a:defRPr>
            </a:lvl1pPr>
          </a:lstStyle>
          <a:p>
            <a:pPr>
              <a:defRPr/>
            </a:pPr>
            <a:fld id="{71FA85E0-AC12-4012-A183-4FCA83ADE29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29" name="Rectangle 16"/>
          <p:cNvSpPr>
            <a:spLocks noChangeArrowheads="1"/>
          </p:cNvSpPr>
          <p:nvPr userDrawn="1"/>
        </p:nvSpPr>
        <p:spPr bwMode="auto">
          <a:xfrm>
            <a:off x="0" y="6553200"/>
            <a:ext cx="449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fld id="{04993929-405C-4F77-A73D-2CC4C37D97E9}" type="slidenum">
              <a:rPr lang="en-US" sz="1400" b="0">
                <a:latin typeface="Tahoma" pitchFamily="34" charset="0"/>
              </a:rPr>
              <a:pPr algn="l"/>
              <a:t>‹#›</a:t>
            </a:fld>
            <a:endParaRPr lang="en-US" sz="1400" b="0"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6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  <p:sldLayoutId id="2147484155" r:id="rId12"/>
  </p:sldLayoutIdLst>
  <p:transition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Dem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Dem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Dem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Dem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Dem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Dem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Dem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Dem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4419600"/>
            <a:ext cx="6324600" cy="1447800"/>
          </a:xfrm>
        </p:spPr>
        <p:txBody>
          <a:bodyPr/>
          <a:lstStyle/>
          <a:p>
            <a:pPr algn="ctr" eaLnBrk="1" hangingPunct="1">
              <a:defRPr/>
            </a:pPr>
            <a:r>
              <a:rPr lang="fa-IR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Titr" pitchFamily="2" charset="-78"/>
              </a:rPr>
              <a:t>دکتر محمد حسن شيرعلی شهرضا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Titr" pitchFamily="2" charset="-78"/>
            </a:endParaRPr>
          </a:p>
          <a:p>
            <a:pPr algn="ctr" eaLnBrk="1" hangingPunct="1">
              <a:defRPr/>
            </a:pPr>
            <a:r>
              <a:rPr lang="fa-IR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Titr" pitchFamily="2" charset="-78"/>
              </a:rPr>
              <a:t>دانشگاه صنعتی </a:t>
            </a:r>
            <a:r>
              <a:rPr lang="fa-IR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Titr" pitchFamily="2" charset="-78"/>
              </a:rPr>
              <a:t>اميرکبير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Titr" pitchFamily="2" charset="-78"/>
            </a:endParaRPr>
          </a:p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286000"/>
            <a:ext cx="7416800" cy="2362200"/>
          </a:xfrm>
        </p:spPr>
        <p:txBody>
          <a:bodyPr/>
          <a:lstStyle/>
          <a:p>
            <a:pPr rtl="1" eaLnBrk="1" hangingPunct="1"/>
            <a:r>
              <a:rPr lang="fa-IR" sz="2800" b="1" dirty="0">
                <a:solidFill>
                  <a:srgbClr val="002060"/>
                </a:solidFill>
                <a:latin typeface="Arial" charset="0"/>
                <a:cs typeface="B Titr" pitchFamily="2" charset="-78"/>
              </a:rPr>
              <a:t>طراحي نرم افزار </a:t>
            </a:r>
            <a:r>
              <a:rPr lang="fa-IR" sz="2800" b="1" dirty="0" smtClean="0">
                <a:solidFill>
                  <a:srgbClr val="002060"/>
                </a:solidFill>
                <a:latin typeface="Arial" charset="0"/>
                <a:cs typeface="B Titr" pitchFamily="2" charset="-78"/>
              </a:rPr>
              <a:t>پيشرفته</a:t>
            </a:r>
            <a:br>
              <a:rPr lang="fa-IR" sz="2800" b="1" dirty="0" smtClean="0">
                <a:solidFill>
                  <a:srgbClr val="002060"/>
                </a:solidFill>
                <a:latin typeface="Arial" charset="0"/>
                <a:cs typeface="B Titr" pitchFamily="2" charset="-78"/>
              </a:rPr>
            </a:br>
            <a:r>
              <a:rPr lang="en-US" sz="2800" b="1" dirty="0">
                <a:solidFill>
                  <a:srgbClr val="002060"/>
                </a:solidFill>
                <a:latin typeface="Arial" charset="0"/>
                <a:cs typeface="B Titr" pitchFamily="2" charset="-78"/>
              </a:rPr>
              <a:t>Advanced Software Design</a:t>
            </a:r>
            <a:r>
              <a:rPr lang="en-US" sz="2800" b="1" dirty="0">
                <a:latin typeface="Arial" charset="0"/>
                <a:cs typeface="B Titr" pitchFamily="2" charset="-78"/>
              </a:rPr>
              <a:t/>
            </a:r>
            <a:br>
              <a:rPr lang="en-US" sz="2800" b="1" dirty="0">
                <a:latin typeface="Arial" charset="0"/>
                <a:cs typeface="B Titr" pitchFamily="2" charset="-78"/>
              </a:rPr>
            </a:br>
            <a:r>
              <a:rPr lang="fa-IR" sz="2800" b="1" dirty="0">
                <a:latin typeface="Arial" charset="0"/>
                <a:cs typeface="B Titr" pitchFamily="2" charset="-78"/>
              </a:rPr>
              <a:t>فصل </a:t>
            </a:r>
            <a:r>
              <a:rPr lang="fa-IR" sz="2800" b="1" dirty="0" smtClean="0">
                <a:latin typeface="Arial" charset="0"/>
                <a:cs typeface="B Titr" pitchFamily="2" charset="-78"/>
              </a:rPr>
              <a:t>اول </a:t>
            </a:r>
            <a:r>
              <a:rPr lang="fa-IR" sz="2800" b="1" dirty="0">
                <a:latin typeface="Arial" charset="0"/>
                <a:cs typeface="B Titr" pitchFamily="2" charset="-78"/>
              </a:rPr>
              <a:t>-  </a:t>
            </a:r>
            <a:r>
              <a:rPr lang="fa-IR" sz="2800" b="1" dirty="0" smtClean="0">
                <a:latin typeface="Arial" charset="0"/>
                <a:cs typeface="B Titr" pitchFamily="2" charset="-78"/>
              </a:rPr>
              <a:t>نرم‌افزار و مهندسی نرم‌افزار</a:t>
            </a:r>
            <a:r>
              <a:rPr lang="en-US" sz="2800" b="1" dirty="0">
                <a:latin typeface="Arial" charset="0"/>
                <a:cs typeface="B Titr" pitchFamily="2" charset="-78"/>
              </a:rPr>
              <a:t/>
            </a:r>
            <a:br>
              <a:rPr lang="en-US" sz="2800" b="1" dirty="0">
                <a:latin typeface="Arial" charset="0"/>
                <a:cs typeface="B Titr" pitchFamily="2" charset="-78"/>
              </a:rPr>
            </a:br>
            <a:r>
              <a:rPr lang="en-US" sz="2800" b="1" dirty="0">
                <a:latin typeface="Arial" charset="0"/>
                <a:cs typeface="B Titr" pitchFamily="2" charset="-78"/>
              </a:rPr>
              <a:t>Software &amp; Software </a:t>
            </a:r>
            <a:r>
              <a:rPr lang="en-US" sz="2800" b="1" dirty="0" smtClean="0">
                <a:latin typeface="Arial" charset="0"/>
                <a:cs typeface="B Titr" pitchFamily="2" charset="-78"/>
              </a:rPr>
              <a:t>Engineering</a:t>
            </a:r>
            <a:r>
              <a:rPr lang="fa-IR" sz="2800" b="1" dirty="0" smtClean="0">
                <a:latin typeface="Arial" charset="0"/>
                <a:cs typeface="B Titr" pitchFamily="2" charset="-78"/>
              </a:rPr>
              <a:t/>
            </a:r>
            <a:br>
              <a:rPr lang="fa-IR" sz="2800" b="1" dirty="0" smtClean="0">
                <a:latin typeface="Arial" charset="0"/>
                <a:cs typeface="B Titr" pitchFamily="2" charset="-78"/>
              </a:rPr>
            </a:br>
            <a:r>
              <a:rPr lang="fa-IR" sz="2800" b="1" dirty="0" smtClean="0">
                <a:latin typeface="Arial" charset="0"/>
                <a:cs typeface="B Titr" pitchFamily="2" charset="-78"/>
              </a:rPr>
              <a:t>کلاس حل تمرین</a:t>
            </a:r>
            <a:endParaRPr lang="en-US" sz="2800" b="1" dirty="0">
              <a:latin typeface="Arial" charset="0"/>
              <a:cs typeface="B Tit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76325"/>
            <a:ext cx="8763000" cy="5172075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9- بحران فعلی نرم‌افزار به دلیل مشکل سال 2000 میلادی بوجود آمد و ریشه اولیه آن عدم دقت برنامه‌نویسان دهه 1970 میلادی بود.</a:t>
            </a:r>
            <a:endParaRPr lang="fa-IR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الف) درست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ب) نادرست</a:t>
            </a:r>
          </a:p>
          <a:p>
            <a:pPr marL="0" indent="0"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The current software crisis was caused by the Y2K problem whose seeds were first sown by careless programmers in the early 1970's.</a:t>
            </a:r>
          </a:p>
          <a:p>
            <a:pPr marL="0" indent="0"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a. True</a:t>
            </a:r>
          </a:p>
          <a:p>
            <a:pPr marL="0" indent="0"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b. False </a:t>
            </a:r>
          </a:p>
          <a:p>
            <a:pPr marL="990600" lvl="1" indent="-533400" algn="r" rtl="1" eaLnBrk="1" hangingPunct="1">
              <a:defRPr/>
            </a:pPr>
            <a:endParaRPr lang="fa-IR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 smtClean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en-US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>
                <a:cs typeface="B Titr" pitchFamily="2" charset="-78"/>
              </a:rPr>
              <a:t>سوالات درست یا نادرست</a:t>
            </a:r>
            <a:endParaRPr lang="en-US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4241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76325"/>
            <a:ext cx="8763000" cy="5172075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10- تعداد موفقیت‌های توسعه دهندگان نرم‌افزار بیشتر از شکست‌های آنان است ولی پوشش رسانه‌ای شکست‌ها بیشتر می‌باشد.</a:t>
            </a:r>
            <a:endParaRPr lang="fa-IR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الف) درست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ب) نادرست</a:t>
            </a:r>
          </a:p>
          <a:p>
            <a:pPr marL="0" indent="0"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Software developers succeed more often than they fail, but software failures receive more press coverage.</a:t>
            </a:r>
          </a:p>
          <a:p>
            <a:pPr marL="0" indent="0"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a. True </a:t>
            </a:r>
          </a:p>
          <a:p>
            <a:pPr marL="0" indent="0"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b. False</a:t>
            </a:r>
          </a:p>
          <a:p>
            <a:pPr marL="990600" lvl="1" indent="-533400" algn="r" rtl="1" eaLnBrk="1" hangingPunct="1">
              <a:defRPr/>
            </a:pPr>
            <a:endParaRPr lang="fa-IR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 smtClean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en-US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>
                <a:cs typeface="B Titr" pitchFamily="2" charset="-78"/>
              </a:rPr>
              <a:t>سوالات درست یا نادرست</a:t>
            </a:r>
            <a:endParaRPr lang="en-US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4219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76325"/>
            <a:ext cx="8763000" cy="5172075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11- اضافه نمودن افراد جدید به پروژه‌ای که از تاریخ تحویل خود عقب است، یک راه خوب برای حل این مشکل است.</a:t>
            </a:r>
            <a:endParaRPr lang="fa-IR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الف) درست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ب) نادرست</a:t>
            </a:r>
          </a:p>
          <a:p>
            <a:pPr marL="0" indent="0"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Adding more people to a project that is already behind schedule is a good way to catch up.</a:t>
            </a:r>
          </a:p>
          <a:p>
            <a:pPr marL="0" indent="0"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a. True</a:t>
            </a:r>
          </a:p>
          <a:p>
            <a:pPr marL="0" indent="0"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b. False </a:t>
            </a:r>
          </a:p>
          <a:p>
            <a:pPr marL="990600" lvl="1" indent="-533400" algn="r" rtl="1" eaLnBrk="1" hangingPunct="1">
              <a:defRPr/>
            </a:pPr>
            <a:endParaRPr lang="fa-IR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 smtClean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en-US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>
                <a:cs typeface="B Titr" pitchFamily="2" charset="-78"/>
              </a:rPr>
              <a:t>سوالات درست یا نادرست</a:t>
            </a:r>
            <a:endParaRPr lang="en-US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82936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76325"/>
            <a:ext cx="8763000" cy="5172075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12- ابزارهای </a:t>
            </a:r>
            <a:r>
              <a:rPr lang="fa-IR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مهندسی نرم‌افزار به کمک کامپیوتر </a:t>
            </a:r>
            <a:r>
              <a:rPr lang="en-US" dirty="0" smtClean="0">
                <a:cs typeface="B Nazanin" panose="00000400000000000000" pitchFamily="2" charset="-78"/>
              </a:rPr>
              <a:t>(CASE)</a:t>
            </a:r>
            <a:r>
              <a:rPr lang="fa-IR" dirty="0" smtClean="0">
                <a:cs typeface="B Nazanin" panose="00000400000000000000" pitchFamily="2" charset="-78"/>
              </a:rPr>
              <a:t> اهمیت بیشتری از سخت‌افزارهای جدید در رسیدن به نرم‌افزارهای با کیفیت خوب و بهره‌وری بهتر است.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الف</a:t>
            </a:r>
            <a:r>
              <a:rPr lang="fa-IR" dirty="0" smtClean="0">
                <a:cs typeface="B Nazanin" panose="00000400000000000000" pitchFamily="2" charset="-78"/>
              </a:rPr>
              <a:t>) درست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ب) نادرست</a:t>
            </a: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Modern CASE tools are more important than the newest hardware for achieving good software quality and productivity.</a:t>
            </a: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a. True </a:t>
            </a: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b. False</a:t>
            </a:r>
          </a:p>
          <a:p>
            <a:pPr marL="990600" lvl="1" indent="-533400" algn="r" rtl="1" eaLnBrk="1" hangingPunct="1">
              <a:defRPr/>
            </a:pPr>
            <a:endParaRPr lang="fa-IR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 smtClean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en-US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>
                <a:cs typeface="B Titr" pitchFamily="2" charset="-78"/>
              </a:rPr>
              <a:t>سوالات درست یا نادرست</a:t>
            </a:r>
            <a:endParaRPr lang="en-US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64432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76325"/>
            <a:ext cx="8763000" cy="5172075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13- ایجاد تغییرات در اکثر سیستم‌های نرم‌افزاری به سادگی ممکن نیست، مگر این که از ابتدا طراحی سیستم با در نظر گرفتن امکان تغییرات انجام شده باشد.  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الف</a:t>
            </a:r>
            <a:r>
              <a:rPr lang="fa-IR" dirty="0" smtClean="0">
                <a:cs typeface="B Nazanin" panose="00000400000000000000" pitchFamily="2" charset="-78"/>
              </a:rPr>
              <a:t>) درست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ب) نادرست</a:t>
            </a: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Change cannot be easily accommodated in most software systems, unless a system was designed with change in mind.</a:t>
            </a: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a. True </a:t>
            </a: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b. False</a:t>
            </a:r>
          </a:p>
          <a:p>
            <a:pPr marL="990600" lvl="1" indent="-533400" algn="r" rtl="1" eaLnBrk="1" hangingPunct="1">
              <a:defRPr/>
            </a:pPr>
            <a:endParaRPr lang="fa-IR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 smtClean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en-US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>
                <a:cs typeface="B Titr" pitchFamily="2" charset="-78"/>
              </a:rPr>
              <a:t>سوالات درست یا نادرست</a:t>
            </a:r>
            <a:endParaRPr lang="en-US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7035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76325"/>
            <a:ext cx="8763000" cy="5172075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14- یک تعریف کلی از اهداف مهندسی نرم‌افزار، شروع به ساخت </a:t>
            </a:r>
            <a:r>
              <a:rPr lang="fa-IR" smtClean="0">
                <a:cs typeface="B Nazanin" panose="00000400000000000000" pitchFamily="2" charset="-78"/>
              </a:rPr>
              <a:t>یک قطعه از نرم‌افزار </a:t>
            </a:r>
            <a:r>
              <a:rPr lang="fa-IR" dirty="0" smtClean="0">
                <a:cs typeface="B Nazanin" panose="00000400000000000000" pitchFamily="2" charset="-78"/>
              </a:rPr>
              <a:t>است.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الف</a:t>
            </a:r>
            <a:r>
              <a:rPr lang="fa-IR" dirty="0" smtClean="0">
                <a:cs typeface="B Nazanin" panose="00000400000000000000" pitchFamily="2" charset="-78"/>
              </a:rPr>
              <a:t>) درست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ب) نادرست</a:t>
            </a: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A general statement of objectives is all that is needed to begin developing a piece of software.</a:t>
            </a: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a. True</a:t>
            </a: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b. False </a:t>
            </a:r>
          </a:p>
          <a:p>
            <a:pPr marL="990600" lvl="1" indent="-533400" algn="r" rtl="1" eaLnBrk="1" hangingPunct="1">
              <a:defRPr/>
            </a:pPr>
            <a:endParaRPr lang="fa-IR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 smtClean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en-US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>
                <a:cs typeface="B Titr" pitchFamily="2" charset="-78"/>
              </a:rPr>
              <a:t>سوالات درست یا نادرست</a:t>
            </a:r>
            <a:endParaRPr lang="en-US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46530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76325"/>
            <a:ext cx="8763000" cy="5172075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15- تکنیک‌های رسمی یا فرمال مرور نرم‌افزار یک جایگزین ناقص از آزمایش نرم‌افزار مستقل از ماهیت خرابی است.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الف</a:t>
            </a:r>
            <a:r>
              <a:rPr lang="fa-IR" dirty="0" smtClean="0">
                <a:cs typeface="B Nazanin" panose="00000400000000000000" pitchFamily="2" charset="-78"/>
              </a:rPr>
              <a:t>) درست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ب) نادرست</a:t>
            </a: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The formal technical review is an inadequate substitute for testing regardless of nature of the software defect.</a:t>
            </a: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a. True</a:t>
            </a: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b. False </a:t>
            </a:r>
          </a:p>
          <a:p>
            <a:pPr marL="990600" lvl="1" indent="-533400" algn="r" rtl="1" eaLnBrk="1" hangingPunct="1">
              <a:defRPr/>
            </a:pPr>
            <a:endParaRPr lang="fa-IR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 smtClean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en-US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>
                <a:cs typeface="B Titr" pitchFamily="2" charset="-78"/>
              </a:rPr>
              <a:t>سوالات درست یا نادرست</a:t>
            </a:r>
            <a:endParaRPr lang="en-US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88377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76325"/>
            <a:ext cx="8763000" cy="5172075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16- مستند سازی یک بخش از فرآیندهای توسعه نرم‌افزارهای امروزی نیست، چون هیچ شخصی این مستندات را نمی‌خواند.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الف</a:t>
            </a:r>
            <a:r>
              <a:rPr lang="fa-IR" dirty="0" smtClean="0">
                <a:cs typeface="B Nazanin" panose="00000400000000000000" pitchFamily="2" charset="-78"/>
              </a:rPr>
              <a:t>) درست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ب) نادرست</a:t>
            </a: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Documentation is no longer a necessary part of the software development process because no one reads it.</a:t>
            </a: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a. True</a:t>
            </a: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b. False</a:t>
            </a:r>
          </a:p>
          <a:p>
            <a:pPr marL="990600" lvl="1" indent="-533400" algn="r" rtl="1" eaLnBrk="1" hangingPunct="1">
              <a:defRPr/>
            </a:pPr>
            <a:endParaRPr lang="fa-IR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 smtClean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en-US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>
                <a:cs typeface="B Titr" pitchFamily="2" charset="-78"/>
              </a:rPr>
              <a:t>سوالات درست یا نادرست</a:t>
            </a:r>
            <a:endParaRPr lang="en-US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66618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76325"/>
            <a:ext cx="8763000" cy="5172075"/>
          </a:xfrm>
        </p:spPr>
        <p:txBody>
          <a:bodyPr/>
          <a:lstStyle/>
          <a:p>
            <a:pPr marL="990600" lvl="1" indent="-533400" algn="r" rtl="1" eaLnBrk="1" hangingPunct="1">
              <a:defRPr/>
            </a:pPr>
            <a:endParaRPr lang="en-US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>
                <a:cs typeface="B Titr" pitchFamily="2" charset="-78"/>
              </a:rPr>
              <a:t>سوالات </a:t>
            </a:r>
            <a:r>
              <a:rPr lang="fa-IR" dirty="0" err="1" smtClean="0">
                <a:cs typeface="B Titr" pitchFamily="2" charset="-78"/>
              </a:rPr>
              <a:t>تستی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1076325"/>
            <a:ext cx="8714256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 rtl="1">
              <a:buNone/>
            </a:pPr>
            <a:r>
              <a:rPr lang="fa-IR" sz="2400" b="0" dirty="0" smtClean="0">
                <a:cs typeface="B Nazanin" panose="00000400000000000000" pitchFamily="2" charset="-78"/>
              </a:rPr>
              <a:t>1- </a:t>
            </a:r>
            <a:r>
              <a:rPr lang="fa-IR" sz="2400" b="0" dirty="0" smtClean="0">
                <a:cs typeface="B Nazanin" panose="00000400000000000000" pitchFamily="2" charset="-78"/>
              </a:rPr>
              <a:t>چه عاملی باعث شده که سیستم‌های مبتنی بر کامپیوتر بزرگتر و پیچیده‌تر شوند؟</a:t>
            </a:r>
            <a:endParaRPr lang="fa-IR" sz="2400" b="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0" dirty="0">
                <a:cs typeface="B Nazanin" panose="00000400000000000000" pitchFamily="2" charset="-78"/>
              </a:rPr>
              <a:t> الف) </a:t>
            </a:r>
            <a:r>
              <a:rPr lang="fa-IR" sz="2400" b="0" dirty="0" smtClean="0">
                <a:cs typeface="B Nazanin" panose="00000400000000000000" pitchFamily="2" charset="-78"/>
              </a:rPr>
              <a:t>افزایش زیاد حافظه و قدرت ذخیره سازی کامپیوتر</a:t>
            </a:r>
            <a:endParaRPr lang="fa-IR" sz="2400" b="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0" dirty="0">
                <a:cs typeface="B Nazanin" panose="00000400000000000000" pitchFamily="2" charset="-78"/>
              </a:rPr>
              <a:t>ب) </a:t>
            </a:r>
            <a:r>
              <a:rPr lang="fa-IR" sz="2400" b="0" dirty="0" smtClean="0">
                <a:cs typeface="B Nazanin" panose="00000400000000000000" pitchFamily="2" charset="-78"/>
              </a:rPr>
              <a:t>روش‌های زیاد و متنوع ورودی و خروجی</a:t>
            </a:r>
            <a:endParaRPr lang="fa-IR" sz="2400" b="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0" dirty="0">
                <a:latin typeface="Times New Roman" panose="02020603050405020304" pitchFamily="18" charset="0"/>
                <a:cs typeface="B Nazanin" panose="00000400000000000000" pitchFamily="2" charset="-78"/>
              </a:rPr>
              <a:t>ج) </a:t>
            </a:r>
            <a:r>
              <a:rPr lang="fa-IR" sz="2400" b="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تغییرات وسیع در معماری کامپیوتر</a:t>
            </a:r>
            <a:endParaRPr lang="fa-IR" sz="2400" b="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د) </a:t>
            </a:r>
            <a:r>
              <a:rPr lang="fa-IR" sz="2400" b="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همه موارد فوق</a:t>
            </a:r>
            <a:endParaRPr lang="fa-IR" sz="2400" b="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What factor has precipitated more sophisticated and complex computer-based systems?</a:t>
            </a:r>
          </a:p>
          <a:p>
            <a:pPr marL="0" indent="0">
              <a:buNone/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a. Vast increases in computer memory and storage capacity. </a:t>
            </a:r>
            <a:b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b. Greater variety of exotic input/output options. </a:t>
            </a:r>
            <a:b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c. Profound changes in computer architectures. </a:t>
            </a:r>
            <a:b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d. All of the above.</a:t>
            </a:r>
            <a:endParaRPr lang="en-CA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0862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76325"/>
            <a:ext cx="8763000" cy="5172075"/>
          </a:xfrm>
        </p:spPr>
        <p:txBody>
          <a:bodyPr/>
          <a:lstStyle/>
          <a:p>
            <a:pPr marL="990600" lvl="1" indent="-533400" algn="r" rtl="1" eaLnBrk="1" hangingPunct="1">
              <a:defRPr/>
            </a:pPr>
            <a:endParaRPr lang="en-US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>
                <a:cs typeface="B Titr" pitchFamily="2" charset="-78"/>
              </a:rPr>
              <a:t>سوالات </a:t>
            </a:r>
            <a:r>
              <a:rPr lang="fa-IR" dirty="0" err="1" smtClean="0">
                <a:cs typeface="B Titr" pitchFamily="2" charset="-78"/>
              </a:rPr>
              <a:t>تستی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1076325"/>
            <a:ext cx="8714256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 rtl="1">
              <a:buNone/>
            </a:pPr>
            <a:r>
              <a:rPr lang="fa-IR" sz="2400" b="0" dirty="0" smtClean="0">
                <a:cs typeface="B Nazanin" panose="00000400000000000000" pitchFamily="2" charset="-78"/>
              </a:rPr>
              <a:t>2- </a:t>
            </a:r>
            <a:r>
              <a:rPr lang="fa-IR" sz="2400" b="0" dirty="0" smtClean="0">
                <a:cs typeface="B Nazanin" panose="00000400000000000000" pitchFamily="2" charset="-78"/>
              </a:rPr>
              <a:t>کدام سوال امروزه برای مهندسین نرم‌افزار مدرن اهمیتی ندارد؟</a:t>
            </a:r>
            <a:endParaRPr lang="fa-IR" sz="2400" b="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0" dirty="0">
                <a:cs typeface="B Nazanin" panose="00000400000000000000" pitchFamily="2" charset="-78"/>
              </a:rPr>
              <a:t> الف) </a:t>
            </a:r>
            <a:r>
              <a:rPr lang="fa-IR" sz="2400" b="0" dirty="0" smtClean="0">
                <a:cs typeface="B Nazanin" panose="00000400000000000000" pitchFamily="2" charset="-78"/>
              </a:rPr>
              <a:t>چرا سخت‌افزار کامپیوتر فوق‌العاده گران است؟</a:t>
            </a:r>
            <a:endParaRPr lang="fa-IR" sz="2400" b="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0" dirty="0">
                <a:cs typeface="B Nazanin" panose="00000400000000000000" pitchFamily="2" charset="-78"/>
              </a:rPr>
              <a:t>ب) </a:t>
            </a:r>
            <a:r>
              <a:rPr lang="fa-IR" sz="2400" b="0" dirty="0" smtClean="0">
                <a:cs typeface="B Nazanin" panose="00000400000000000000" pitchFamily="2" charset="-78"/>
              </a:rPr>
              <a:t>چرا تکمیل یک نرم‌افزار زمان زیادی لازم دارد؟</a:t>
            </a:r>
            <a:endParaRPr lang="fa-IR" sz="2400" b="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0" dirty="0">
                <a:latin typeface="Times New Roman" panose="02020603050405020304" pitchFamily="18" charset="0"/>
                <a:cs typeface="B Nazanin" panose="00000400000000000000" pitchFamily="2" charset="-78"/>
              </a:rPr>
              <a:t>ج) </a:t>
            </a:r>
            <a:r>
              <a:rPr lang="fa-IR" sz="2400" b="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چرا تولید یک قطعه نرم‌افزار هزینه زیادی دارد؟</a:t>
            </a:r>
            <a:endParaRPr lang="fa-IR" sz="2400" b="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د) </a:t>
            </a:r>
            <a:r>
              <a:rPr lang="fa-IR" sz="2400" b="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چرا امکان حذف خطاهای نرم‌افزار قبل از ارائه آن به بازار وجود ندارد؟</a:t>
            </a:r>
            <a:endParaRPr lang="fa-IR" sz="2400" b="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Which question no longer concerns the modern software engineer?</a:t>
            </a:r>
          </a:p>
          <a:p>
            <a:pPr marL="0" indent="0">
              <a:buNone/>
            </a:pPr>
            <a:r>
              <a:rPr lang="en-CA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a. Why does computer hardware cost so much? </a:t>
            </a:r>
          </a:p>
          <a:p>
            <a:pPr marL="0" indent="0">
              <a:buNone/>
            </a:pPr>
            <a:r>
              <a:rPr lang="en-CA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b. Why does software take a long time to finish? </a:t>
            </a:r>
          </a:p>
          <a:p>
            <a:pPr marL="0" indent="0">
              <a:buNone/>
            </a:pPr>
            <a:r>
              <a:rPr lang="en-CA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c. Why does it cost so much to develop a piece of software? </a:t>
            </a:r>
          </a:p>
          <a:p>
            <a:pPr marL="0" indent="0">
              <a:buNone/>
            </a:pPr>
            <a:r>
              <a:rPr lang="en-CA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d. Why can't software errors be removed from products prior to delivery? </a:t>
            </a:r>
            <a:endParaRPr lang="en-CA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3455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76325"/>
            <a:ext cx="8763000" cy="5172075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3- افزایش قدرت کامپیوترهای شخصی در حال حاضر باعث کم اهمیت شدن تجربه تیم توسعه نرم‌افزار شده است.</a:t>
            </a:r>
            <a:endParaRPr lang="fa-IR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الف) درست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ب) نادرست</a:t>
            </a:r>
          </a:p>
          <a:p>
            <a:pPr marL="0" indent="0">
              <a:buNone/>
            </a:pP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Today the increased power of the personal computer has brought about an abandonment of the practice of team development of software.</a:t>
            </a:r>
          </a:p>
          <a:p>
            <a:pPr marL="0" indent="0"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a. True </a:t>
            </a:r>
          </a:p>
          <a:p>
            <a:pPr marL="0" indent="0"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b. False </a:t>
            </a:r>
          </a:p>
          <a:p>
            <a:pPr marL="990600" lvl="1" indent="-533400" algn="r" rtl="1" eaLnBrk="1" hangingPunct="1">
              <a:defRPr/>
            </a:pPr>
            <a:endParaRPr lang="fa-IR" sz="2000" dirty="0" smtClean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en-US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>
                <a:cs typeface="B Titr" pitchFamily="2" charset="-78"/>
              </a:rPr>
              <a:t>سوالات درست یا نادرست</a:t>
            </a:r>
            <a:endParaRPr lang="en-US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74348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76325"/>
            <a:ext cx="8763000" cy="5172075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4- نرم‌افزار نیز یک محصول است و می‌توان آن را با استفاده از فناوری مورد استفاده برای تولید سایر محصولات مهندسی، ایجاد نمود.</a:t>
            </a:r>
            <a:endParaRPr lang="fa-IR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الف) درست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ب) نادرست</a:t>
            </a:r>
          </a:p>
          <a:p>
            <a:pPr marL="0" indent="0"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Software is a product and can be manufactured using the same technologies used for other engineering artifacts.</a:t>
            </a:r>
          </a:p>
          <a:p>
            <a:pPr marL="0" indent="0"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a. True </a:t>
            </a:r>
          </a:p>
          <a:p>
            <a:pPr marL="0" indent="0"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b. False </a:t>
            </a:r>
          </a:p>
          <a:p>
            <a:pPr marL="990600" lvl="1" indent="-533400" algn="r" rtl="1" eaLnBrk="1" hangingPunct="1">
              <a:defRPr/>
            </a:pPr>
            <a:endParaRPr lang="fa-IR" sz="2000" dirty="0" smtClean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en-US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>
                <a:cs typeface="B Titr" pitchFamily="2" charset="-78"/>
              </a:rPr>
              <a:t>سوالات درست یا نادرست</a:t>
            </a:r>
            <a:endParaRPr lang="en-US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07912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76325"/>
            <a:ext cx="8763000" cy="5172075"/>
          </a:xfrm>
        </p:spPr>
        <p:txBody>
          <a:bodyPr/>
          <a:lstStyle/>
          <a:p>
            <a:pPr marL="990600" lvl="1" indent="-533400" algn="r" rtl="1" eaLnBrk="1" hangingPunct="1">
              <a:defRPr/>
            </a:pPr>
            <a:endParaRPr lang="en-US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>
                <a:cs typeface="B Titr" pitchFamily="2" charset="-78"/>
              </a:rPr>
              <a:t>سوالات </a:t>
            </a:r>
            <a:r>
              <a:rPr lang="fa-IR" dirty="0" err="1" smtClean="0">
                <a:cs typeface="B Titr" pitchFamily="2" charset="-78"/>
              </a:rPr>
              <a:t>تستی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1076325"/>
            <a:ext cx="8714256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 rtl="1">
              <a:buNone/>
            </a:pPr>
            <a:r>
              <a:rPr lang="fa-IR" sz="2400" b="0" dirty="0" smtClean="0">
                <a:cs typeface="B Nazanin" panose="00000400000000000000" pitchFamily="2" charset="-78"/>
              </a:rPr>
              <a:t>5- </a:t>
            </a:r>
            <a:r>
              <a:rPr lang="fa-IR" sz="2400" b="0" dirty="0" smtClean="0">
                <a:cs typeface="B Nazanin" panose="00000400000000000000" pitchFamily="2" charset="-78"/>
              </a:rPr>
              <a:t>نرم‌افزار فرسوده نمی‌شود بلکه از رده خارج می‌شود چون:</a:t>
            </a:r>
            <a:endParaRPr lang="fa-IR" sz="2400" b="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0" dirty="0">
                <a:cs typeface="B Nazanin" panose="00000400000000000000" pitchFamily="2" charset="-78"/>
              </a:rPr>
              <a:t> الف) </a:t>
            </a:r>
            <a:r>
              <a:rPr lang="fa-IR" sz="2400" b="0" dirty="0" smtClean="0">
                <a:cs typeface="B Nazanin" panose="00000400000000000000" pitchFamily="2" charset="-78"/>
              </a:rPr>
              <a:t>نرم‌افزار از مشکل قرار گرفتن در محیط‌های خصمانه رنج می‌برد</a:t>
            </a:r>
            <a:endParaRPr lang="fa-IR" sz="2400" b="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0" dirty="0">
                <a:cs typeface="B Nazanin" panose="00000400000000000000" pitchFamily="2" charset="-78"/>
              </a:rPr>
              <a:t>ب) </a:t>
            </a:r>
            <a:r>
              <a:rPr lang="fa-IR" sz="2400" b="0" dirty="0" smtClean="0">
                <a:cs typeface="B Nazanin" panose="00000400000000000000" pitchFamily="2" charset="-78"/>
              </a:rPr>
              <a:t>امکان خرابی در اثر استفاده مکرر در نرم‌افزار بیشتر است.</a:t>
            </a:r>
            <a:endParaRPr lang="fa-IR" sz="2400" b="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0" dirty="0">
                <a:latin typeface="Times New Roman" panose="02020603050405020304" pitchFamily="18" charset="0"/>
                <a:cs typeface="B Nazanin" panose="00000400000000000000" pitchFamily="2" charset="-78"/>
              </a:rPr>
              <a:t>ج) </a:t>
            </a:r>
            <a:r>
              <a:rPr lang="fa-IR" sz="2400" b="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تقاضای ایجاد تغییرات چندتایی باعث ایجاد خطا در تعامل اجزا می‌شود</a:t>
            </a:r>
            <a:endParaRPr lang="fa-IR" sz="2400" b="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د) </a:t>
            </a:r>
            <a:r>
              <a:rPr lang="fa-IR" sz="2400" b="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سفارش قطعات یدکی برای نرم‌افزار مشکل‌تر است</a:t>
            </a:r>
            <a:endParaRPr lang="fa-IR" sz="2400" b="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Software deteriorates rather than wears out because</a:t>
            </a:r>
          </a:p>
          <a:p>
            <a:pPr marL="0" indent="0">
              <a:buNone/>
            </a:pPr>
            <a:r>
              <a:rPr lang="en-CA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a. Software suffers from exposure to hostile environments </a:t>
            </a:r>
          </a:p>
          <a:p>
            <a:pPr marL="0" indent="0">
              <a:buNone/>
            </a:pPr>
            <a:r>
              <a:rPr lang="en-CA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b. Defects are more likely to arise after software has been used often </a:t>
            </a:r>
          </a:p>
          <a:p>
            <a:pPr marL="0" indent="0">
              <a:buNone/>
            </a:pPr>
            <a:r>
              <a:rPr lang="en-CA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c. Multiple change requests introduce errors in component interactions </a:t>
            </a:r>
          </a:p>
          <a:p>
            <a:pPr marL="0" indent="0">
              <a:buNone/>
            </a:pPr>
            <a:r>
              <a:rPr lang="en-CA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d. Software spare parts become harder to order</a:t>
            </a:r>
            <a:endParaRPr lang="en-CA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6134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76325"/>
            <a:ext cx="8763000" cy="5172075"/>
          </a:xfrm>
        </p:spPr>
        <p:txBody>
          <a:bodyPr/>
          <a:lstStyle/>
          <a:p>
            <a:pPr marL="990600" lvl="1" indent="-533400" algn="r" rtl="1" eaLnBrk="1" hangingPunct="1">
              <a:defRPr/>
            </a:pPr>
            <a:endParaRPr lang="en-US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>
                <a:cs typeface="B Titr" pitchFamily="2" charset="-78"/>
              </a:rPr>
              <a:t>سوالات </a:t>
            </a:r>
            <a:r>
              <a:rPr lang="fa-IR" dirty="0" err="1" smtClean="0">
                <a:cs typeface="B Titr" pitchFamily="2" charset="-78"/>
              </a:rPr>
              <a:t>تستی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1076325"/>
            <a:ext cx="8714256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 rtl="1">
              <a:buNone/>
            </a:pPr>
            <a:r>
              <a:rPr lang="fa-IR" sz="2400" b="0" dirty="0" smtClean="0">
                <a:cs typeface="B Nazanin" panose="00000400000000000000" pitchFamily="2" charset="-78"/>
              </a:rPr>
              <a:t>6- </a:t>
            </a:r>
            <a:r>
              <a:rPr lang="fa-IR" sz="2400" b="0" dirty="0" smtClean="0">
                <a:cs typeface="B Nazanin" panose="00000400000000000000" pitchFamily="2" charset="-78"/>
              </a:rPr>
              <a:t>اکثر نرم‌افزارها هنوز به صورت سفارشی ساخته می‌شوند چون:</a:t>
            </a:r>
            <a:endParaRPr lang="fa-IR" sz="2400" b="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0" dirty="0">
                <a:cs typeface="B Nazanin" panose="00000400000000000000" pitchFamily="2" charset="-78"/>
              </a:rPr>
              <a:t> الف) </a:t>
            </a:r>
            <a:r>
              <a:rPr lang="fa-IR" sz="2400" b="0" dirty="0" smtClean="0">
                <a:cs typeface="B Nazanin" panose="00000400000000000000" pitchFamily="2" charset="-78"/>
              </a:rPr>
              <a:t>استفاده مجدد از اجزا در دنیای نرم‌افزار مرسوم است.</a:t>
            </a:r>
            <a:endParaRPr lang="fa-IR" sz="2400" b="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0" dirty="0">
                <a:cs typeface="B Nazanin" panose="00000400000000000000" pitchFamily="2" charset="-78"/>
              </a:rPr>
              <a:t>ب) </a:t>
            </a:r>
            <a:r>
              <a:rPr lang="fa-IR" sz="2400" b="0" dirty="0" smtClean="0">
                <a:cs typeface="B Nazanin" panose="00000400000000000000" pitchFamily="2" charset="-78"/>
              </a:rPr>
              <a:t>استفاده مجدد از اجزا پر هزینه است.</a:t>
            </a:r>
            <a:endParaRPr lang="fa-IR" sz="2400" b="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0" dirty="0">
                <a:latin typeface="Times New Roman" panose="02020603050405020304" pitchFamily="18" charset="0"/>
                <a:cs typeface="B Nazanin" panose="00000400000000000000" pitchFamily="2" charset="-78"/>
              </a:rPr>
              <a:t>ج) </a:t>
            </a:r>
            <a:r>
              <a:rPr lang="fa-IR" sz="2400" b="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ساخت یک نرم‌افزار بدون استفاده از اجزای دیگران ساده‌تر است.</a:t>
            </a:r>
            <a:endParaRPr lang="fa-IR" sz="2400" b="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د) </a:t>
            </a:r>
            <a:r>
              <a:rPr lang="fa-IR" sz="2400" b="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اجزای نرم‌افزاری تجاری معمولا در دسترس نیستند</a:t>
            </a:r>
            <a:endParaRPr lang="fa-IR" sz="2400" b="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Most software continues to be custom built because</a:t>
            </a:r>
          </a:p>
          <a:p>
            <a:pPr marL="0" indent="0">
              <a:buNone/>
            </a:pPr>
            <a:r>
              <a:rPr lang="en-CA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a. Component reuse is common in the software world </a:t>
            </a:r>
          </a:p>
          <a:p>
            <a:pPr marL="0" indent="0">
              <a:buNone/>
            </a:pPr>
            <a:r>
              <a:rPr lang="en-CA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b. Reusable components are too expensive to use </a:t>
            </a:r>
          </a:p>
          <a:p>
            <a:pPr marL="0" indent="0">
              <a:buNone/>
            </a:pPr>
            <a:r>
              <a:rPr lang="en-CA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c. Software is easier to build without using someone else's components. </a:t>
            </a:r>
          </a:p>
          <a:p>
            <a:pPr marL="0" indent="0">
              <a:buNone/>
            </a:pPr>
            <a:r>
              <a:rPr lang="en-CA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d. Off the shelf software components are not commonly available </a:t>
            </a:r>
          </a:p>
          <a:p>
            <a:pPr marL="0" indent="0">
              <a:buNone/>
            </a:pPr>
            <a:endParaRPr lang="en-CA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4877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76325"/>
            <a:ext cx="8763000" cy="5172075"/>
          </a:xfrm>
        </p:spPr>
        <p:txBody>
          <a:bodyPr/>
          <a:lstStyle/>
          <a:p>
            <a:pPr marL="990600" lvl="1" indent="-533400" algn="r" rtl="1" eaLnBrk="1" hangingPunct="1">
              <a:defRPr/>
            </a:pPr>
            <a:endParaRPr lang="en-US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>
                <a:cs typeface="B Titr" pitchFamily="2" charset="-78"/>
              </a:rPr>
              <a:t>سوالات </a:t>
            </a:r>
            <a:r>
              <a:rPr lang="fa-IR" dirty="0" err="1" smtClean="0">
                <a:cs typeface="B Titr" pitchFamily="2" charset="-78"/>
              </a:rPr>
              <a:t>تستی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1076325"/>
            <a:ext cx="8714256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 rtl="1">
              <a:buNone/>
            </a:pPr>
            <a:r>
              <a:rPr lang="fa-IR" sz="2400" b="0" dirty="0" smtClean="0">
                <a:cs typeface="B Nazanin" panose="00000400000000000000" pitchFamily="2" charset="-78"/>
              </a:rPr>
              <a:t>7- </a:t>
            </a:r>
            <a:r>
              <a:rPr lang="fa-IR" sz="2400" b="0" dirty="0" smtClean="0">
                <a:cs typeface="B Nazanin" panose="00000400000000000000" pitchFamily="2" charset="-78"/>
              </a:rPr>
              <a:t>ماهیت نرم‌افزارهای کاربردی را می توان با کدام ویژگی اطلاعاتی بیان نمود؟</a:t>
            </a:r>
            <a:endParaRPr lang="fa-IR" sz="2400" b="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0" dirty="0">
                <a:cs typeface="B Nazanin" panose="00000400000000000000" pitchFamily="2" charset="-78"/>
              </a:rPr>
              <a:t> الف) </a:t>
            </a:r>
            <a:r>
              <a:rPr lang="fa-IR" sz="2400" b="0" dirty="0">
                <a:cs typeface="B Nazanin" panose="00000400000000000000" pitchFamily="2" charset="-78"/>
              </a:rPr>
              <a:t>پیچیدگی اطلاعاتی</a:t>
            </a:r>
            <a:endParaRPr lang="fa-IR" sz="2400" b="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0" dirty="0">
                <a:cs typeface="B Nazanin" panose="00000400000000000000" pitchFamily="2" charset="-78"/>
              </a:rPr>
              <a:t>ب) </a:t>
            </a:r>
            <a:r>
              <a:rPr lang="fa-IR" sz="2400" b="0" dirty="0">
                <a:cs typeface="B Nazanin" panose="00000400000000000000" pitchFamily="2" charset="-78"/>
              </a:rPr>
              <a:t>محتوای اطلاعاتی</a:t>
            </a:r>
            <a:endParaRPr lang="fa-IR" sz="2400" b="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0" dirty="0">
                <a:latin typeface="Times New Roman" panose="02020603050405020304" pitchFamily="18" charset="0"/>
                <a:cs typeface="B Nazanin" panose="00000400000000000000" pitchFamily="2" charset="-78"/>
              </a:rPr>
              <a:t>ج) </a:t>
            </a:r>
            <a:r>
              <a:rPr lang="fa-IR" sz="2400" b="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معین بودن </a:t>
            </a:r>
            <a:r>
              <a:rPr lang="fa-IR" sz="2400" b="0" dirty="0">
                <a:cs typeface="B Nazanin" panose="00000400000000000000" pitchFamily="2" charset="-78"/>
              </a:rPr>
              <a:t>اطلاعاتی</a:t>
            </a:r>
            <a:endParaRPr lang="fa-IR" sz="2400" b="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د) </a:t>
            </a:r>
            <a:r>
              <a:rPr lang="fa-IR" sz="2400" b="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گزینه‌های ب و ج</a:t>
            </a:r>
            <a:endParaRPr lang="fa-IR" sz="2400" b="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The nature of software applications can be characterized by their information</a:t>
            </a:r>
          </a:p>
          <a:p>
            <a:pPr marL="0" indent="0">
              <a:buNone/>
            </a:pPr>
            <a:r>
              <a:rPr lang="en-CA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a. complexity </a:t>
            </a:r>
          </a:p>
          <a:p>
            <a:pPr marL="0" indent="0">
              <a:buNone/>
            </a:pPr>
            <a:r>
              <a:rPr lang="en-CA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b. content </a:t>
            </a:r>
          </a:p>
          <a:p>
            <a:pPr marL="0" indent="0">
              <a:buNone/>
            </a:pPr>
            <a:r>
              <a:rPr lang="en-CA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c. determinacy </a:t>
            </a:r>
          </a:p>
          <a:p>
            <a:pPr marL="0" indent="0">
              <a:buNone/>
            </a:pPr>
            <a:r>
              <a:rPr lang="en-CA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d. choices "b" and "c"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CA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385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76325"/>
            <a:ext cx="8763000" cy="5172075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8- نرم‌افزارهای کاربردی مدرن آنقدر پیچیده هستند که به سختی می‌توان  آنها را به دسته‌های مستقل از هم نام‌گذاری نمود.</a:t>
            </a:r>
            <a:endParaRPr lang="fa-IR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الف) درست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ب) نادرست</a:t>
            </a:r>
          </a:p>
          <a:p>
            <a:pPr marL="0" indent="0"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Modern software applications are so complex that it is hard to develop mutually exclusive category names.</a:t>
            </a:r>
          </a:p>
          <a:p>
            <a:pPr marL="0" indent="0"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a. True </a:t>
            </a:r>
          </a:p>
          <a:p>
            <a:pPr marL="0" indent="0"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b. False</a:t>
            </a:r>
          </a:p>
          <a:p>
            <a:pPr marL="990600" lvl="1" indent="-533400" algn="r" rtl="1" eaLnBrk="1" hangingPunct="1">
              <a:defRPr/>
            </a:pPr>
            <a:endParaRPr lang="fa-IR" sz="2000" dirty="0" smtClean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en-US" sz="2000" dirty="0"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  <a:p>
            <a:pPr marL="990600" lvl="1" indent="-533400" algn="r" rtl="1" eaLnBrk="1" hangingPunct="1">
              <a:defRPr/>
            </a:pPr>
            <a:endParaRPr lang="fa-IR" sz="2000" dirty="0">
              <a:solidFill>
                <a:srgbClr val="0000FF"/>
              </a:solidFill>
              <a:cs typeface="B Nazanin" pitchFamily="2" charset="-78"/>
            </a:endParaRP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>
                <a:cs typeface="B Titr" pitchFamily="2" charset="-78"/>
              </a:rPr>
              <a:t>سوالات درست یا نادرست</a:t>
            </a:r>
            <a:endParaRPr lang="en-US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87735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owerpoint_template">
  <a:themeElements>
    <a:clrScheme name="1_powerpoin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owerpoint_template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15024</TotalTime>
  <Words>1177</Words>
  <Application>Microsoft Office PowerPoint</Application>
  <PresentationFormat>On-screen Show (4:3)</PresentationFormat>
  <Paragraphs>188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新細明體</vt:lpstr>
      <vt:lpstr>Arial</vt:lpstr>
      <vt:lpstr>B Nazanin</vt:lpstr>
      <vt:lpstr>B Titr</vt:lpstr>
      <vt:lpstr>Franklin Gothic Book</vt:lpstr>
      <vt:lpstr>Franklin Gothic Demi</vt:lpstr>
      <vt:lpstr>Tahoma</vt:lpstr>
      <vt:lpstr>Times New Roman</vt:lpstr>
      <vt:lpstr>1_powerpoint_template</vt:lpstr>
      <vt:lpstr>طراحي نرم افزار پيشرفته Advanced Software Design فصل اول -  نرم‌افزار و مهندسی نرم‌افزار Software &amp; Software Engineering کلاس حل تمرین</vt:lpstr>
      <vt:lpstr>سوالات تستی</vt:lpstr>
      <vt:lpstr>سوالات تستی</vt:lpstr>
      <vt:lpstr>سوالات درست یا نادرست</vt:lpstr>
      <vt:lpstr>سوالات درست یا نادرست</vt:lpstr>
      <vt:lpstr>سوالات تستی</vt:lpstr>
      <vt:lpstr>سوالات تستی</vt:lpstr>
      <vt:lpstr>سوالات تستی</vt:lpstr>
      <vt:lpstr>سوالات درست یا نادرست</vt:lpstr>
      <vt:lpstr>سوالات درست یا نادرست</vt:lpstr>
      <vt:lpstr>سوالات درست یا نادرست</vt:lpstr>
      <vt:lpstr>سوالات درست یا نادرست</vt:lpstr>
      <vt:lpstr>سوالات درست یا نادرست</vt:lpstr>
      <vt:lpstr>سوالات درست یا نادرست</vt:lpstr>
      <vt:lpstr>سوالات درست یا نادرست</vt:lpstr>
      <vt:lpstr>سوالات درست یا نادرست</vt:lpstr>
      <vt:lpstr>سوالات درست یا نادرست</vt:lpstr>
    </vt:vector>
  </TitlesOfParts>
  <Company>AUT.AC.IR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طراحی نرم‌افزار پیشرفته</dc:title>
  <dc:creator>M. Hassan Shirali-Shahreza</dc:creator>
  <cp:lastModifiedBy>Dr Shahreza</cp:lastModifiedBy>
  <cp:revision>1830</cp:revision>
  <cp:lastPrinted>2013-04-15T06:01:34Z</cp:lastPrinted>
  <dcterms:created xsi:type="dcterms:W3CDTF">2003-12-15T19:40:56Z</dcterms:created>
  <dcterms:modified xsi:type="dcterms:W3CDTF">2018-02-13T10:52:15Z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